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8"/>
  </p:notesMasterIdLst>
  <p:sldIdLst>
    <p:sldId id="294" r:id="rId2"/>
    <p:sldId id="262" r:id="rId3"/>
    <p:sldId id="260" r:id="rId4"/>
    <p:sldId id="274" r:id="rId5"/>
    <p:sldId id="268" r:id="rId6"/>
    <p:sldId id="297" r:id="rId7"/>
    <p:sldId id="296" r:id="rId8"/>
    <p:sldId id="298" r:id="rId9"/>
    <p:sldId id="299" r:id="rId10"/>
    <p:sldId id="300" r:id="rId11"/>
    <p:sldId id="301" r:id="rId12"/>
    <p:sldId id="302" r:id="rId13"/>
    <p:sldId id="304" r:id="rId14"/>
    <p:sldId id="305" r:id="rId15"/>
    <p:sldId id="306" r:id="rId16"/>
    <p:sldId id="307" r:id="rId17"/>
    <p:sldId id="308" r:id="rId18"/>
    <p:sldId id="309" r:id="rId19"/>
    <p:sldId id="310" r:id="rId20"/>
    <p:sldId id="303" r:id="rId21"/>
    <p:sldId id="311" r:id="rId22"/>
    <p:sldId id="312" r:id="rId23"/>
    <p:sldId id="314" r:id="rId24"/>
    <p:sldId id="313" r:id="rId25"/>
    <p:sldId id="257" r:id="rId26"/>
    <p:sldId id="315" r:id="rId27"/>
  </p:sldIdLst>
  <p:sldSz cx="9144000" cy="5143500" type="screen16x9"/>
  <p:notesSz cx="6858000" cy="9144000"/>
  <p:embeddedFontLst>
    <p:embeddedFont>
      <p:font typeface="Impact" panose="020B0806030902050204" pitchFamily="34" charset="0"/>
      <p:regular r:id="rId29"/>
    </p:embeddedFont>
    <p:embeddedFont>
      <p:font typeface="Roboto Mono Thin" panose="020B0604020202020204" charset="0"/>
      <p:regular r:id="rId30"/>
      <p:bold r:id="rId31"/>
      <p:italic r:id="rId32"/>
      <p:boldItalic r:id="rId33"/>
    </p:embeddedFont>
    <p:embeddedFont>
      <p:font typeface="Roboto Black" panose="020B0604020202020204" charset="0"/>
      <p:bold r:id="rId34"/>
      <p:boldItalic r:id="rId35"/>
    </p:embeddedFont>
    <p:embeddedFont>
      <p:font typeface="Roboto Thin" panose="020B0604020202020204" charset="0"/>
      <p:regular r:id="rId36"/>
      <p:bold r:id="rId37"/>
      <p:italic r:id="rId38"/>
      <p:boldItalic r:id="rId39"/>
    </p:embeddedFont>
    <p:embeddedFont>
      <p:font typeface="SimSun" panose="02010600030101010101" pitchFamily="2" charset="-122"/>
      <p:regular r:id="rId40"/>
    </p:embeddedFont>
    <p:embeddedFont>
      <p:font typeface="Roboto Light" panose="020B0604020202020204" charset="0"/>
      <p:regular r:id="rId41"/>
      <p:bold r:id="rId42"/>
      <p:italic r:id="rId43"/>
      <p:boldItalic r:id="rId44"/>
    </p:embeddedFont>
    <p:embeddedFont>
      <p:font typeface="Bree Serif"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336EE2-D1CE-4E87-9E09-3C159EB08770}">
  <a:tblStyle styleId="{4B336EE2-D1CE-4E87-9E09-3C159EB087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402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374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12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976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730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6" r:id="rId4"/>
    <p:sldLayoutId id="2147483658" r:id="rId5"/>
    <p:sldLayoutId id="2147483660"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018" y="753949"/>
            <a:ext cx="847958" cy="847958"/>
          </a:xfrm>
          <a:prstGeom prst="rect">
            <a:avLst/>
          </a:prstGeom>
        </p:spPr>
      </p:pic>
      <p:sp>
        <p:nvSpPr>
          <p:cNvPr id="5" name="Rectangle 4"/>
          <p:cNvSpPr/>
          <p:nvPr/>
        </p:nvSpPr>
        <p:spPr>
          <a:xfrm>
            <a:off x="363954" y="1583416"/>
            <a:ext cx="8416086" cy="1754326"/>
          </a:xfrm>
          <a:prstGeom prst="rect">
            <a:avLst/>
          </a:prstGeom>
        </p:spPr>
        <p:txBody>
          <a:bodyPr wrap="none">
            <a:spAutoFit/>
          </a:bodyPr>
          <a:lstStyle/>
          <a:p>
            <a:pPr algn="ctr">
              <a:lnSpc>
                <a:spcPct val="150000"/>
              </a:lnSpc>
            </a:pPr>
            <a:r>
              <a:rPr lang="vi-VN" sz="2400" b="1">
                <a:solidFill>
                  <a:schemeClr val="bg1"/>
                </a:solidFill>
                <a:latin typeface="+mj-lt"/>
                <a:ea typeface="SimSun" panose="02010600030101010101" pitchFamily="2" charset="-122"/>
                <a:cs typeface="Times New Roman" panose="02020603050405020304" pitchFamily="18" charset="0"/>
              </a:rPr>
              <a:t>THỰC TẬP ĐỒ ÁN CƠ SỞ NGÀNH</a:t>
            </a:r>
            <a:r>
              <a:rPr lang="vi-VN" sz="2400">
                <a:solidFill>
                  <a:schemeClr val="bg1"/>
                </a:solidFill>
                <a:latin typeface="+mj-lt"/>
                <a:ea typeface="SimSun" panose="02010600030101010101" pitchFamily="2" charset="-122"/>
                <a:cs typeface="Times New Roman" panose="02020603050405020304" pitchFamily="18" charset="0"/>
              </a:rPr>
              <a:t> </a:t>
            </a:r>
          </a:p>
          <a:p>
            <a:pPr algn="ctr">
              <a:lnSpc>
                <a:spcPct val="150000"/>
              </a:lnSpc>
            </a:pPr>
            <a:r>
              <a:rPr lang="en-US" sz="2400"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ĐỀ TÀI</a:t>
            </a:r>
          </a:p>
          <a:p>
            <a:pPr algn="ctr">
              <a:lnSpc>
                <a:spcPct val="150000"/>
              </a:lnSpc>
            </a:pPr>
            <a:r>
              <a:rPr lang="en-US" sz="2400" smtClean="0">
                <a:solidFill>
                  <a:schemeClr val="bg1"/>
                </a:solidFill>
                <a:latin typeface="+mj-lt"/>
                <a:ea typeface="SimSun" panose="02010600030101010101" pitchFamily="2" charset="-122"/>
                <a:cs typeface="Times New Roman" panose="02020603050405020304" pitchFamily="18" charset="0"/>
              </a:rPr>
              <a:t>“</a:t>
            </a:r>
            <a:r>
              <a:rPr lang="vi-VN" sz="2400" b="1">
                <a:solidFill>
                  <a:schemeClr val="bg1"/>
                </a:solidFill>
                <a:latin typeface="+mj-lt"/>
              </a:rPr>
              <a:t>XÂY DỰNG PHẦN MỀM QUẢN LÝ BÁN HÀNG CƠ </a:t>
            </a:r>
            <a:r>
              <a:rPr lang="vi-VN" sz="2400" b="1" smtClean="0">
                <a:solidFill>
                  <a:schemeClr val="bg1"/>
                </a:solidFill>
                <a:latin typeface="+mj-lt"/>
              </a:rPr>
              <a:t>BẢN</a:t>
            </a:r>
            <a:r>
              <a:rPr lang="en-US" sz="2400" smtClean="0">
                <a:solidFill>
                  <a:schemeClr val="bg1"/>
                </a:solidFill>
                <a:latin typeface="+mj-lt"/>
                <a:ea typeface="SimSun" panose="02010600030101010101" pitchFamily="2" charset="-122"/>
                <a:cs typeface="Times New Roman" panose="02020603050405020304" pitchFamily="18" charset="0"/>
              </a:rPr>
              <a:t>”</a:t>
            </a:r>
          </a:p>
        </p:txBody>
      </p:sp>
      <p:sp>
        <p:nvSpPr>
          <p:cNvPr id="6" name="TextBox 5">
            <a:extLst>
              <a:ext uri="{FF2B5EF4-FFF2-40B4-BE49-F238E27FC236}">
                <a16:creationId xmlns:a16="http://schemas.microsoft.com/office/drawing/2014/main" id="{706A93EB-8B55-801C-368C-4A5F241F6025}"/>
              </a:ext>
            </a:extLst>
          </p:cNvPr>
          <p:cNvSpPr txBox="1"/>
          <p:nvPr/>
        </p:nvSpPr>
        <p:spPr>
          <a:xfrm>
            <a:off x="0" y="-30881"/>
            <a:ext cx="9144000" cy="784830"/>
          </a:xfrm>
          <a:prstGeom prst="rect">
            <a:avLst/>
          </a:prstGeom>
          <a:noFill/>
        </p:spPr>
        <p:txBody>
          <a:bodyPr wrap="square" rtlCol="0">
            <a:spAutoFit/>
          </a:bodyPr>
          <a:lstStyle/>
          <a:p>
            <a:pPr algn="ctr">
              <a:lnSpc>
                <a:spcPct val="150000"/>
              </a:lnSpc>
            </a:pPr>
            <a:r>
              <a:rPr lang="vi-VN" sz="1600" dirty="0">
                <a:solidFill>
                  <a:schemeClr val="bg1"/>
                </a:solidFill>
                <a:latin typeface="+mj-lt"/>
              </a:rPr>
              <a:t>KHOA KỸ THUẬT VÀ CÔNG NGHỆ</a:t>
            </a:r>
          </a:p>
          <a:p>
            <a:pPr algn="ctr">
              <a:lnSpc>
                <a:spcPct val="150000"/>
              </a:lnSpc>
            </a:pPr>
            <a:r>
              <a:rPr lang="vi-VN" b="1" dirty="0">
                <a:solidFill>
                  <a:schemeClr val="bg1"/>
                </a:solidFill>
                <a:latin typeface="+mj-lt"/>
              </a:rPr>
              <a:t>BỘ MÔN CÔNG NGHỆ THÔNG TIN</a:t>
            </a:r>
            <a:endParaRPr lang="en-US" b="1" dirty="0">
              <a:solidFill>
                <a:schemeClr val="bg1"/>
              </a:solidFill>
              <a:latin typeface="+mj-lt"/>
            </a:endParaRPr>
          </a:p>
        </p:txBody>
      </p:sp>
      <p:sp>
        <p:nvSpPr>
          <p:cNvPr id="7" name="Rectangle 6"/>
          <p:cNvSpPr/>
          <p:nvPr/>
        </p:nvSpPr>
        <p:spPr>
          <a:xfrm>
            <a:off x="1130222" y="3641927"/>
            <a:ext cx="2542246" cy="700000"/>
          </a:xfrm>
          <a:prstGeom prst="rect">
            <a:avLst/>
          </a:prstGeom>
        </p:spPr>
        <p:txBody>
          <a:bodyPr wrap="square">
            <a:spAutoFit/>
          </a:bodyPr>
          <a:lstStyle/>
          <a:p>
            <a:pPr>
              <a:lnSpc>
                <a:spcPct val="150000"/>
              </a:lnSpc>
            </a:pPr>
            <a:r>
              <a:rPr lang="vi-VN" b="1">
                <a:solidFill>
                  <a:schemeClr val="bg1"/>
                </a:solidFill>
                <a:latin typeface="Times New Roman" panose="02020603050405020304" pitchFamily="18" charset="0"/>
                <a:ea typeface="SimSun" panose="02010600030101010101" pitchFamily="2" charset="-122"/>
                <a:cs typeface="Times New Roman" panose="02020603050405020304" pitchFamily="18" charset="0"/>
              </a:rPr>
              <a:t>Giảng viên hướng dẫn</a:t>
            </a:r>
            <a:endParaRPr lang="en-US" sz="1050">
              <a:solidFill>
                <a:schemeClr val="bg1"/>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vi-VN" b="1" smtClean="0">
                <a:solidFill>
                  <a:schemeClr val="bg1"/>
                </a:solidFill>
                <a:latin typeface="Times New Roman" panose="02020603050405020304" pitchFamily="18" charset="0"/>
                <a:ea typeface="SimSun" panose="02010600030101010101" pitchFamily="2" charset="-122"/>
                <a:cs typeface="Times New Roman" panose="02020603050405020304" pitchFamily="18" charset="0"/>
              </a:rPr>
              <a:t>ThS</a:t>
            </a:r>
            <a:r>
              <a:rPr lang="vi-VN" b="1">
                <a:solidFill>
                  <a:schemeClr val="bg1"/>
                </a:solidFill>
                <a:latin typeface="Times New Roman" panose="02020603050405020304" pitchFamily="18" charset="0"/>
                <a:ea typeface="SimSun" panose="02010600030101010101" pitchFamily="2" charset="-122"/>
                <a:cs typeface="Times New Roman" panose="02020603050405020304" pitchFamily="18" charset="0"/>
              </a:rPr>
              <a:t>. PHẠM MINH ĐƯƠNG</a:t>
            </a:r>
            <a:endParaRPr lang="en-US">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6188926" y="3642184"/>
            <a:ext cx="1936595" cy="699743"/>
          </a:xfrm>
          <a:prstGeom prst="rect">
            <a:avLst/>
          </a:prstGeom>
        </p:spPr>
        <p:txBody>
          <a:bodyPr wrap="square">
            <a:spAutoFit/>
          </a:bodyPr>
          <a:lstStyle/>
          <a:p>
            <a:pPr>
              <a:lnSpc>
                <a:spcPct val="150000"/>
              </a:lnSpc>
            </a:pPr>
            <a:r>
              <a:rPr lang="vi-VN" b="1" smtClean="0">
                <a:solidFill>
                  <a:schemeClr val="bg1"/>
                </a:solidFill>
                <a:latin typeface="+mj-lt"/>
                <a:ea typeface="SimSun" panose="02010600030101010101" pitchFamily="2" charset="-122"/>
                <a:cs typeface="Times New Roman" panose="02020603050405020304" pitchFamily="18" charset="0"/>
              </a:rPr>
              <a:t>Sinh </a:t>
            </a:r>
            <a:r>
              <a:rPr lang="vi-VN" b="1">
                <a:solidFill>
                  <a:schemeClr val="bg1"/>
                </a:solidFill>
                <a:latin typeface="+mj-lt"/>
                <a:ea typeface="SimSun" panose="02010600030101010101" pitchFamily="2" charset="-122"/>
                <a:cs typeface="Times New Roman" panose="02020603050405020304" pitchFamily="18" charset="0"/>
              </a:rPr>
              <a:t>viên thực hiện</a:t>
            </a:r>
            <a:endParaRPr lang="en-US" sz="1050">
              <a:solidFill>
                <a:schemeClr val="bg1"/>
              </a:solidFill>
              <a:latin typeface="+mj-lt"/>
              <a:ea typeface="SimSun" panose="02010600030101010101" pitchFamily="2" charset="-122"/>
              <a:cs typeface="Times New Roman" panose="02020603050405020304" pitchFamily="18" charset="0"/>
            </a:endParaRPr>
          </a:p>
          <a:p>
            <a:pPr>
              <a:lnSpc>
                <a:spcPct val="150000"/>
              </a:lnSpc>
            </a:pPr>
            <a:r>
              <a:rPr lang="vi-VN" b="1" smtClean="0">
                <a:solidFill>
                  <a:schemeClr val="bg1"/>
                </a:solidFill>
                <a:latin typeface="+mj-lt"/>
                <a:ea typeface="SimSun" panose="02010600030101010101" pitchFamily="2" charset="-122"/>
                <a:cs typeface="Times New Roman" panose="02020603050405020304" pitchFamily="18" charset="0"/>
              </a:rPr>
              <a:t>NGÔ </a:t>
            </a:r>
            <a:r>
              <a:rPr lang="vi-VN" b="1">
                <a:solidFill>
                  <a:schemeClr val="bg1"/>
                </a:solidFill>
                <a:latin typeface="+mj-lt"/>
                <a:ea typeface="SimSun" panose="02010600030101010101" pitchFamily="2" charset="-122"/>
                <a:cs typeface="Times New Roman" panose="02020603050405020304" pitchFamily="18" charset="0"/>
              </a:rPr>
              <a:t>TẤN </a:t>
            </a:r>
            <a:r>
              <a:rPr lang="vi-VN" b="1" smtClean="0">
                <a:solidFill>
                  <a:schemeClr val="bg1"/>
                </a:solidFill>
                <a:latin typeface="+mj-lt"/>
                <a:ea typeface="SimSun" panose="02010600030101010101" pitchFamily="2" charset="-122"/>
                <a:cs typeface="Times New Roman" panose="02020603050405020304" pitchFamily="18" charset="0"/>
              </a:rPr>
              <a:t>LỢI</a:t>
            </a:r>
            <a:endParaRPr lang="en-US" sz="1050">
              <a:solidFill>
                <a:schemeClr val="bg1"/>
              </a:solidFill>
              <a:latin typeface="+mj-lt"/>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63905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3238" y="193230"/>
            <a:ext cx="2844048"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MÔ HÌNH DỮ LIỆU MỨC LOGIC</a:t>
            </a:r>
            <a:endParaRPr lang="vi-VN">
              <a:solidFill>
                <a:schemeClr val="bg1"/>
              </a:solidFill>
              <a:ea typeface="SimSun" panose="02010600030101010101" pitchFamily="2" charset="-122"/>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781809" y="608727"/>
            <a:ext cx="5882795" cy="4416755"/>
          </a:xfrm>
          <a:prstGeom prst="rect">
            <a:avLst/>
          </a:prstGeom>
        </p:spPr>
      </p:pic>
    </p:spTree>
    <p:extLst>
      <p:ext uri="{BB962C8B-B14F-4D97-AF65-F5344CB8AC3E}">
        <p14:creationId xmlns:p14="http://schemas.microsoft.com/office/powerpoint/2010/main" val="682871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3635298" y="1001483"/>
            <a:ext cx="5508701" cy="13627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smtClean="0"/>
              <a:t>KẾT QUẢ ĐẠT ĐƯỢC</a:t>
            </a:r>
            <a:endParaRPr sz="4400">
              <a:solidFill>
                <a:srgbClr val="FFFFFF"/>
              </a:solidFill>
            </a:endParaRPr>
          </a:p>
        </p:txBody>
      </p:sp>
      <p:sp>
        <p:nvSpPr>
          <p:cNvPr id="297" name="Google Shape;297;p26"/>
          <p:cNvSpPr txBox="1">
            <a:spLocks noGrp="1"/>
          </p:cNvSpPr>
          <p:nvPr>
            <p:ph type="subTitle" idx="1"/>
          </p:nvPr>
        </p:nvSpPr>
        <p:spPr>
          <a:xfrm>
            <a:off x="4606181" y="2456198"/>
            <a:ext cx="3457500" cy="1420500"/>
          </a:xfrm>
          <a:prstGeom prst="rect">
            <a:avLst/>
          </a:prstGeom>
        </p:spPr>
        <p:txBody>
          <a:bodyPr spcFirstLastPara="1" wrap="square" lIns="91425" tIns="91425" rIns="91425" bIns="91425" anchor="t" anchorCtr="0">
            <a:noAutofit/>
          </a:bodyPr>
          <a:lstStyle/>
          <a:p>
            <a:pPr marL="0" lvl="0" indent="0" algn="ctr"/>
            <a:r>
              <a:rPr lang="en" sz="10000" b="1" smtClean="0">
                <a:latin typeface="Arial"/>
                <a:ea typeface="Arial"/>
                <a:cs typeface="Arial"/>
                <a:sym typeface="Arial"/>
              </a:rPr>
              <a:t>03</a:t>
            </a:r>
            <a:endParaRPr lang="en" sz="10000" b="1">
              <a:latin typeface="Arial"/>
              <a:ea typeface="Arial"/>
              <a:cs typeface="Arial"/>
              <a:sym typeface="Arial"/>
            </a:endParaRPr>
          </a:p>
        </p:txBody>
      </p:sp>
      <p:cxnSp>
        <p:nvCxnSpPr>
          <p:cNvPr id="298" name="Google Shape;298;p26"/>
          <p:cNvCxnSpPr/>
          <p:nvPr/>
        </p:nvCxnSpPr>
        <p:spPr>
          <a:xfrm>
            <a:off x="4695600" y="2283688"/>
            <a:ext cx="4448400" cy="0"/>
          </a:xfrm>
          <a:prstGeom prst="straightConnector1">
            <a:avLst/>
          </a:prstGeom>
          <a:noFill/>
          <a:ln w="9525" cap="flat" cmpd="sng">
            <a:solidFill>
              <a:schemeClr val="accent1"/>
            </a:solidFill>
            <a:prstDash val="solid"/>
            <a:round/>
            <a:headEnd type="none" w="med" len="med"/>
            <a:tailEnd type="none" w="med" len="med"/>
          </a:ln>
        </p:spPr>
      </p:cxnSp>
      <p:sp>
        <p:nvSpPr>
          <p:cNvPr id="76" name="Google Shape;752;p36"/>
          <p:cNvSpPr/>
          <p:nvPr/>
        </p:nvSpPr>
        <p:spPr>
          <a:xfrm>
            <a:off x="1782047" y="4069809"/>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53;p36"/>
          <p:cNvSpPr/>
          <p:nvPr/>
        </p:nvSpPr>
        <p:spPr>
          <a:xfrm>
            <a:off x="1838469" y="4115586"/>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54;p36"/>
          <p:cNvSpPr/>
          <p:nvPr/>
        </p:nvSpPr>
        <p:spPr>
          <a:xfrm>
            <a:off x="1889063" y="4098159"/>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55;p36"/>
          <p:cNvSpPr/>
          <p:nvPr/>
        </p:nvSpPr>
        <p:spPr>
          <a:xfrm>
            <a:off x="1889063" y="4098159"/>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98" name="Google Shape;756;p36"/>
          <p:cNvSpPr/>
          <p:nvPr/>
        </p:nvSpPr>
        <p:spPr>
          <a:xfrm>
            <a:off x="560002" y="2841676"/>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57;p36"/>
          <p:cNvSpPr/>
          <p:nvPr/>
        </p:nvSpPr>
        <p:spPr>
          <a:xfrm>
            <a:off x="367122" y="2258854"/>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58;p36"/>
          <p:cNvSpPr/>
          <p:nvPr/>
        </p:nvSpPr>
        <p:spPr>
          <a:xfrm>
            <a:off x="1233464" y="2420647"/>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59;p36"/>
          <p:cNvSpPr/>
          <p:nvPr/>
        </p:nvSpPr>
        <p:spPr>
          <a:xfrm>
            <a:off x="124859" y="1886357"/>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60;p36"/>
          <p:cNvSpPr/>
          <p:nvPr/>
        </p:nvSpPr>
        <p:spPr>
          <a:xfrm>
            <a:off x="1889479" y="3519064"/>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61;p36"/>
          <p:cNvSpPr/>
          <p:nvPr/>
        </p:nvSpPr>
        <p:spPr>
          <a:xfrm>
            <a:off x="1067527" y="3697848"/>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62;p36"/>
          <p:cNvSpPr/>
          <p:nvPr/>
        </p:nvSpPr>
        <p:spPr>
          <a:xfrm>
            <a:off x="1848223" y="3697848"/>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63;p36"/>
          <p:cNvSpPr/>
          <p:nvPr/>
        </p:nvSpPr>
        <p:spPr>
          <a:xfrm>
            <a:off x="1876848" y="3841350"/>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64;p36"/>
          <p:cNvSpPr/>
          <p:nvPr/>
        </p:nvSpPr>
        <p:spPr>
          <a:xfrm>
            <a:off x="1848223" y="3406239"/>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65;p36"/>
          <p:cNvSpPr/>
          <p:nvPr/>
        </p:nvSpPr>
        <p:spPr>
          <a:xfrm>
            <a:off x="2226944" y="3406239"/>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66;p36"/>
          <p:cNvSpPr/>
          <p:nvPr/>
        </p:nvSpPr>
        <p:spPr>
          <a:xfrm>
            <a:off x="1249423" y="3130807"/>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67;p36"/>
          <p:cNvSpPr/>
          <p:nvPr/>
        </p:nvSpPr>
        <p:spPr>
          <a:xfrm>
            <a:off x="547135" y="2829225"/>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68;p36"/>
          <p:cNvSpPr/>
          <p:nvPr/>
        </p:nvSpPr>
        <p:spPr>
          <a:xfrm>
            <a:off x="942053" y="1874323"/>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69;p36"/>
          <p:cNvSpPr/>
          <p:nvPr/>
        </p:nvSpPr>
        <p:spPr>
          <a:xfrm>
            <a:off x="112428" y="2233973"/>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70;p36"/>
          <p:cNvSpPr/>
          <p:nvPr/>
        </p:nvSpPr>
        <p:spPr>
          <a:xfrm>
            <a:off x="2255353" y="2246423"/>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71;p36"/>
          <p:cNvSpPr/>
          <p:nvPr/>
        </p:nvSpPr>
        <p:spPr>
          <a:xfrm>
            <a:off x="3153633" y="2410279"/>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72;p36"/>
          <p:cNvSpPr/>
          <p:nvPr/>
        </p:nvSpPr>
        <p:spPr>
          <a:xfrm>
            <a:off x="3509759" y="3516584"/>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73;p36"/>
          <p:cNvSpPr/>
          <p:nvPr/>
        </p:nvSpPr>
        <p:spPr>
          <a:xfrm>
            <a:off x="2958672" y="3826454"/>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74;p36"/>
          <p:cNvSpPr/>
          <p:nvPr/>
        </p:nvSpPr>
        <p:spPr>
          <a:xfrm>
            <a:off x="2968842" y="2110779"/>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75;p36"/>
          <p:cNvSpPr/>
          <p:nvPr/>
        </p:nvSpPr>
        <p:spPr>
          <a:xfrm>
            <a:off x="2969239" y="1885108"/>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76;p36"/>
          <p:cNvSpPr/>
          <p:nvPr/>
        </p:nvSpPr>
        <p:spPr>
          <a:xfrm>
            <a:off x="3194492" y="1885525"/>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77;p36"/>
          <p:cNvSpPr/>
          <p:nvPr/>
        </p:nvSpPr>
        <p:spPr>
          <a:xfrm>
            <a:off x="3194492" y="2111195"/>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78;p36"/>
          <p:cNvSpPr/>
          <p:nvPr/>
        </p:nvSpPr>
        <p:spPr>
          <a:xfrm>
            <a:off x="969432" y="1326354"/>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79;p36"/>
          <p:cNvSpPr/>
          <p:nvPr/>
        </p:nvSpPr>
        <p:spPr>
          <a:xfrm>
            <a:off x="1500635" y="1460701"/>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80;p36"/>
          <p:cNvSpPr/>
          <p:nvPr/>
        </p:nvSpPr>
        <p:spPr>
          <a:xfrm>
            <a:off x="2623705" y="1668161"/>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81;p36"/>
          <p:cNvSpPr/>
          <p:nvPr/>
        </p:nvSpPr>
        <p:spPr>
          <a:xfrm>
            <a:off x="2604313" y="1811974"/>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82;p36"/>
          <p:cNvSpPr/>
          <p:nvPr/>
        </p:nvSpPr>
        <p:spPr>
          <a:xfrm>
            <a:off x="824232" y="1549527"/>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83;p36"/>
          <p:cNvSpPr/>
          <p:nvPr/>
        </p:nvSpPr>
        <p:spPr>
          <a:xfrm>
            <a:off x="832955" y="1571929"/>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84;p36"/>
          <p:cNvSpPr/>
          <p:nvPr/>
        </p:nvSpPr>
        <p:spPr>
          <a:xfrm>
            <a:off x="954483" y="1593915"/>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85;p36"/>
          <p:cNvSpPr/>
          <p:nvPr/>
        </p:nvSpPr>
        <p:spPr>
          <a:xfrm>
            <a:off x="1938844" y="1659041"/>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86;p36"/>
          <p:cNvSpPr/>
          <p:nvPr/>
        </p:nvSpPr>
        <p:spPr>
          <a:xfrm>
            <a:off x="1526520" y="3210445"/>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87;p36"/>
          <p:cNvSpPr/>
          <p:nvPr/>
        </p:nvSpPr>
        <p:spPr>
          <a:xfrm>
            <a:off x="1094707" y="2774885"/>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88;p36"/>
          <p:cNvSpPr/>
          <p:nvPr/>
        </p:nvSpPr>
        <p:spPr>
          <a:xfrm>
            <a:off x="3404382" y="3297557"/>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89;p36"/>
          <p:cNvSpPr/>
          <p:nvPr/>
        </p:nvSpPr>
        <p:spPr>
          <a:xfrm>
            <a:off x="3404382" y="3297557"/>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90;p36"/>
          <p:cNvSpPr/>
          <p:nvPr/>
        </p:nvSpPr>
        <p:spPr>
          <a:xfrm>
            <a:off x="0" y="2055189"/>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91;p36"/>
          <p:cNvSpPr/>
          <p:nvPr/>
        </p:nvSpPr>
        <p:spPr>
          <a:xfrm>
            <a:off x="0" y="2030308"/>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92;p36"/>
          <p:cNvSpPr/>
          <p:nvPr/>
        </p:nvSpPr>
        <p:spPr>
          <a:xfrm>
            <a:off x="3425755" y="2634674"/>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93;p36"/>
          <p:cNvSpPr/>
          <p:nvPr/>
        </p:nvSpPr>
        <p:spPr>
          <a:xfrm>
            <a:off x="2037990" y="2673260"/>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94;p36"/>
          <p:cNvSpPr/>
          <p:nvPr/>
        </p:nvSpPr>
        <p:spPr>
          <a:xfrm>
            <a:off x="2016836" y="2785669"/>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95;p36"/>
          <p:cNvSpPr/>
          <p:nvPr/>
        </p:nvSpPr>
        <p:spPr>
          <a:xfrm>
            <a:off x="1963328" y="2172990"/>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96;p36"/>
          <p:cNvSpPr/>
          <p:nvPr/>
        </p:nvSpPr>
        <p:spPr>
          <a:xfrm>
            <a:off x="1965390" y="2152670"/>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97;p36"/>
          <p:cNvSpPr/>
          <p:nvPr/>
        </p:nvSpPr>
        <p:spPr>
          <a:xfrm>
            <a:off x="1967055" y="2132349"/>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98;p36"/>
          <p:cNvSpPr/>
          <p:nvPr/>
        </p:nvSpPr>
        <p:spPr>
          <a:xfrm>
            <a:off x="1950878" y="2233814"/>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99;p36"/>
          <p:cNvSpPr/>
          <p:nvPr/>
        </p:nvSpPr>
        <p:spPr>
          <a:xfrm>
            <a:off x="1956270" y="2213236"/>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00;p36"/>
          <p:cNvSpPr/>
          <p:nvPr/>
        </p:nvSpPr>
        <p:spPr>
          <a:xfrm>
            <a:off x="1960414" y="2193331"/>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01;p36"/>
          <p:cNvSpPr/>
          <p:nvPr/>
        </p:nvSpPr>
        <p:spPr>
          <a:xfrm>
            <a:off x="1930141" y="2291625"/>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02;p36"/>
          <p:cNvSpPr/>
          <p:nvPr/>
        </p:nvSpPr>
        <p:spPr>
          <a:xfrm>
            <a:off x="1938011" y="2272553"/>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03;p36"/>
          <p:cNvSpPr/>
          <p:nvPr/>
        </p:nvSpPr>
        <p:spPr>
          <a:xfrm>
            <a:off x="1944653" y="2252232"/>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04;p36"/>
          <p:cNvSpPr/>
          <p:nvPr/>
        </p:nvSpPr>
        <p:spPr>
          <a:xfrm>
            <a:off x="1901097" y="2345966"/>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05;p36"/>
          <p:cNvSpPr/>
          <p:nvPr/>
        </p:nvSpPr>
        <p:spPr>
          <a:xfrm>
            <a:off x="1912298" y="2328916"/>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06;p36"/>
          <p:cNvSpPr/>
          <p:nvPr/>
        </p:nvSpPr>
        <p:spPr>
          <a:xfrm>
            <a:off x="1921418" y="2310300"/>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07;p36"/>
          <p:cNvSpPr/>
          <p:nvPr/>
        </p:nvSpPr>
        <p:spPr>
          <a:xfrm>
            <a:off x="1865431" y="2396996"/>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08;p36"/>
          <p:cNvSpPr/>
          <p:nvPr/>
        </p:nvSpPr>
        <p:spPr>
          <a:xfrm>
            <a:off x="1877862" y="2380402"/>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09;p36"/>
          <p:cNvSpPr/>
          <p:nvPr/>
        </p:nvSpPr>
        <p:spPr>
          <a:xfrm>
            <a:off x="1890312" y="2364185"/>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10;p36"/>
          <p:cNvSpPr/>
          <p:nvPr/>
        </p:nvSpPr>
        <p:spPr>
          <a:xfrm>
            <a:off x="1822292" y="2441384"/>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11;p36"/>
          <p:cNvSpPr/>
          <p:nvPr/>
        </p:nvSpPr>
        <p:spPr>
          <a:xfrm>
            <a:off x="1837636" y="2428062"/>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12;p36"/>
          <p:cNvSpPr/>
          <p:nvPr/>
        </p:nvSpPr>
        <p:spPr>
          <a:xfrm>
            <a:off x="1851316" y="2412341"/>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13;p36"/>
          <p:cNvSpPr/>
          <p:nvPr/>
        </p:nvSpPr>
        <p:spPr>
          <a:xfrm>
            <a:off x="1773760" y="2480381"/>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14;p36"/>
          <p:cNvSpPr/>
          <p:nvPr/>
        </p:nvSpPr>
        <p:spPr>
          <a:xfrm>
            <a:off x="1790353" y="2467514"/>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15;p36"/>
          <p:cNvSpPr/>
          <p:nvPr/>
        </p:nvSpPr>
        <p:spPr>
          <a:xfrm>
            <a:off x="1806531" y="2455480"/>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16;p36"/>
          <p:cNvSpPr/>
          <p:nvPr/>
        </p:nvSpPr>
        <p:spPr>
          <a:xfrm>
            <a:off x="1720232" y="2511486"/>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17;p36"/>
          <p:cNvSpPr/>
          <p:nvPr/>
        </p:nvSpPr>
        <p:spPr>
          <a:xfrm>
            <a:off x="1738491" y="2501534"/>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18;p36"/>
          <p:cNvSpPr/>
          <p:nvPr/>
        </p:nvSpPr>
        <p:spPr>
          <a:xfrm>
            <a:off x="1756750" y="2491166"/>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19;p36"/>
          <p:cNvSpPr/>
          <p:nvPr/>
        </p:nvSpPr>
        <p:spPr>
          <a:xfrm>
            <a:off x="1663413" y="2534722"/>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20;p36"/>
          <p:cNvSpPr/>
          <p:nvPr/>
        </p:nvSpPr>
        <p:spPr>
          <a:xfrm>
            <a:off x="1682484" y="2528417"/>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21;p36"/>
          <p:cNvSpPr/>
          <p:nvPr/>
        </p:nvSpPr>
        <p:spPr>
          <a:xfrm>
            <a:off x="1701576" y="2520190"/>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22;p36"/>
          <p:cNvSpPr/>
          <p:nvPr/>
        </p:nvSpPr>
        <p:spPr>
          <a:xfrm>
            <a:off x="1603263" y="2550483"/>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23;p36"/>
          <p:cNvSpPr/>
          <p:nvPr/>
        </p:nvSpPr>
        <p:spPr>
          <a:xfrm>
            <a:off x="1623167" y="2545507"/>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24;p36"/>
          <p:cNvSpPr/>
          <p:nvPr/>
        </p:nvSpPr>
        <p:spPr>
          <a:xfrm>
            <a:off x="1643508" y="2540947"/>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25;p36"/>
          <p:cNvSpPr/>
          <p:nvPr/>
        </p:nvSpPr>
        <p:spPr>
          <a:xfrm>
            <a:off x="1541864" y="2557124"/>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26;p36"/>
          <p:cNvSpPr/>
          <p:nvPr/>
        </p:nvSpPr>
        <p:spPr>
          <a:xfrm>
            <a:off x="1562601" y="2555459"/>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27;p36"/>
          <p:cNvSpPr/>
          <p:nvPr/>
        </p:nvSpPr>
        <p:spPr>
          <a:xfrm>
            <a:off x="1582942" y="2553377"/>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28;p36"/>
          <p:cNvSpPr/>
          <p:nvPr/>
        </p:nvSpPr>
        <p:spPr>
          <a:xfrm>
            <a:off x="1480069" y="2553377"/>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29;p36"/>
          <p:cNvSpPr/>
          <p:nvPr/>
        </p:nvSpPr>
        <p:spPr>
          <a:xfrm>
            <a:off x="1500390" y="2555459"/>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30;p36"/>
          <p:cNvSpPr/>
          <p:nvPr/>
        </p:nvSpPr>
        <p:spPr>
          <a:xfrm>
            <a:off x="1521127" y="2556708"/>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31;p36"/>
          <p:cNvSpPr/>
          <p:nvPr/>
        </p:nvSpPr>
        <p:spPr>
          <a:xfrm>
            <a:off x="1418671" y="2540947"/>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32;p36"/>
          <p:cNvSpPr/>
          <p:nvPr/>
        </p:nvSpPr>
        <p:spPr>
          <a:xfrm>
            <a:off x="1438991" y="2546339"/>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33;p36"/>
          <p:cNvSpPr/>
          <p:nvPr/>
        </p:nvSpPr>
        <p:spPr>
          <a:xfrm>
            <a:off x="1459332" y="2550483"/>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34;p36"/>
          <p:cNvSpPr/>
          <p:nvPr/>
        </p:nvSpPr>
        <p:spPr>
          <a:xfrm>
            <a:off x="1360186" y="2519773"/>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35;p36"/>
          <p:cNvSpPr/>
          <p:nvPr/>
        </p:nvSpPr>
        <p:spPr>
          <a:xfrm>
            <a:off x="1379674" y="2528080"/>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36;p36"/>
          <p:cNvSpPr/>
          <p:nvPr/>
        </p:nvSpPr>
        <p:spPr>
          <a:xfrm>
            <a:off x="1399182" y="2534722"/>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37;p36"/>
          <p:cNvSpPr/>
          <p:nvPr/>
        </p:nvSpPr>
        <p:spPr>
          <a:xfrm>
            <a:off x="1305429" y="2491166"/>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38;p36"/>
          <p:cNvSpPr/>
          <p:nvPr/>
        </p:nvSpPr>
        <p:spPr>
          <a:xfrm>
            <a:off x="1323272" y="2502367"/>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39;p36"/>
          <p:cNvSpPr/>
          <p:nvPr/>
        </p:nvSpPr>
        <p:spPr>
          <a:xfrm>
            <a:off x="1341511" y="2511486"/>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40;p36"/>
          <p:cNvSpPr/>
          <p:nvPr/>
        </p:nvSpPr>
        <p:spPr>
          <a:xfrm>
            <a:off x="1255232" y="2455064"/>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41;p36"/>
          <p:cNvSpPr/>
          <p:nvPr/>
        </p:nvSpPr>
        <p:spPr>
          <a:xfrm>
            <a:off x="1271409" y="2467930"/>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42;p36"/>
          <p:cNvSpPr/>
          <p:nvPr/>
        </p:nvSpPr>
        <p:spPr>
          <a:xfrm>
            <a:off x="1287586" y="2479964"/>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43;p36"/>
          <p:cNvSpPr/>
          <p:nvPr/>
        </p:nvSpPr>
        <p:spPr>
          <a:xfrm>
            <a:off x="1210427" y="2412341"/>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44;p36"/>
          <p:cNvSpPr/>
          <p:nvPr/>
        </p:nvSpPr>
        <p:spPr>
          <a:xfrm>
            <a:off x="1224542" y="2427685"/>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45;p36"/>
          <p:cNvSpPr/>
          <p:nvPr/>
        </p:nvSpPr>
        <p:spPr>
          <a:xfrm>
            <a:off x="1239471" y="2441384"/>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46;p36"/>
          <p:cNvSpPr/>
          <p:nvPr/>
        </p:nvSpPr>
        <p:spPr>
          <a:xfrm>
            <a:off x="1172680" y="2363808"/>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47;p36"/>
          <p:cNvSpPr/>
          <p:nvPr/>
        </p:nvSpPr>
        <p:spPr>
          <a:xfrm>
            <a:off x="1184713" y="2380402"/>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48;p36"/>
          <p:cNvSpPr/>
          <p:nvPr/>
        </p:nvSpPr>
        <p:spPr>
          <a:xfrm>
            <a:off x="1197580" y="2396579"/>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49;p36"/>
          <p:cNvSpPr/>
          <p:nvPr/>
        </p:nvSpPr>
        <p:spPr>
          <a:xfrm>
            <a:off x="1141990" y="2310300"/>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50;p36"/>
          <p:cNvSpPr/>
          <p:nvPr/>
        </p:nvSpPr>
        <p:spPr>
          <a:xfrm>
            <a:off x="1151526" y="2328559"/>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51;p36"/>
          <p:cNvSpPr/>
          <p:nvPr/>
        </p:nvSpPr>
        <p:spPr>
          <a:xfrm>
            <a:off x="1161895" y="2346798"/>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52;p36"/>
          <p:cNvSpPr/>
          <p:nvPr/>
        </p:nvSpPr>
        <p:spPr>
          <a:xfrm>
            <a:off x="1120004" y="2253461"/>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53;p36"/>
          <p:cNvSpPr/>
          <p:nvPr/>
        </p:nvSpPr>
        <p:spPr>
          <a:xfrm>
            <a:off x="1126229" y="2272553"/>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54;p36"/>
          <p:cNvSpPr/>
          <p:nvPr/>
        </p:nvSpPr>
        <p:spPr>
          <a:xfrm>
            <a:off x="1134100" y="2291625"/>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55;p36"/>
          <p:cNvSpPr/>
          <p:nvPr/>
        </p:nvSpPr>
        <p:spPr>
          <a:xfrm>
            <a:off x="1105908" y="2193331"/>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56;p36"/>
          <p:cNvSpPr/>
          <p:nvPr/>
        </p:nvSpPr>
        <p:spPr>
          <a:xfrm>
            <a:off x="1110052" y="2213236"/>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57;p36"/>
          <p:cNvSpPr/>
          <p:nvPr/>
        </p:nvSpPr>
        <p:spPr>
          <a:xfrm>
            <a:off x="1114195" y="2233557"/>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58;p36"/>
          <p:cNvSpPr/>
          <p:nvPr/>
        </p:nvSpPr>
        <p:spPr>
          <a:xfrm>
            <a:off x="1101329" y="2131932"/>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59;p36"/>
          <p:cNvSpPr/>
          <p:nvPr/>
        </p:nvSpPr>
        <p:spPr>
          <a:xfrm>
            <a:off x="1101745" y="2152670"/>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60;p36"/>
          <p:cNvSpPr/>
          <p:nvPr/>
        </p:nvSpPr>
        <p:spPr>
          <a:xfrm>
            <a:off x="1103410" y="2172990"/>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61;p36"/>
          <p:cNvSpPr/>
          <p:nvPr/>
        </p:nvSpPr>
        <p:spPr>
          <a:xfrm>
            <a:off x="1103410" y="1693874"/>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62;p36"/>
          <p:cNvSpPr/>
          <p:nvPr/>
        </p:nvSpPr>
        <p:spPr>
          <a:xfrm>
            <a:off x="1083506" y="2116588"/>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63;p36"/>
          <p:cNvSpPr/>
          <p:nvPr/>
        </p:nvSpPr>
        <p:spPr>
          <a:xfrm>
            <a:off x="1520711" y="2538449"/>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64;p36"/>
          <p:cNvSpPr/>
          <p:nvPr/>
        </p:nvSpPr>
        <p:spPr>
          <a:xfrm>
            <a:off x="1947983" y="2116588"/>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65;p36"/>
          <p:cNvSpPr/>
          <p:nvPr/>
        </p:nvSpPr>
        <p:spPr>
          <a:xfrm>
            <a:off x="1176843" y="1772699"/>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66;p36"/>
          <p:cNvSpPr/>
          <p:nvPr/>
        </p:nvSpPr>
        <p:spPr>
          <a:xfrm>
            <a:off x="2129250" y="1991452"/>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67;p36"/>
          <p:cNvSpPr/>
          <p:nvPr/>
        </p:nvSpPr>
        <p:spPr>
          <a:xfrm>
            <a:off x="2142513" y="2003605"/>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68;p36"/>
          <p:cNvSpPr/>
          <p:nvPr/>
        </p:nvSpPr>
        <p:spPr>
          <a:xfrm>
            <a:off x="421880" y="2620585"/>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69;p36"/>
          <p:cNvSpPr/>
          <p:nvPr/>
        </p:nvSpPr>
        <p:spPr>
          <a:xfrm>
            <a:off x="446344" y="2644216"/>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70;p36"/>
          <p:cNvSpPr/>
          <p:nvPr/>
        </p:nvSpPr>
        <p:spPr>
          <a:xfrm>
            <a:off x="446344" y="2693165"/>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71;p36"/>
          <p:cNvSpPr/>
          <p:nvPr/>
        </p:nvSpPr>
        <p:spPr>
          <a:xfrm>
            <a:off x="552131" y="2648796"/>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72;p36"/>
          <p:cNvSpPr/>
          <p:nvPr/>
        </p:nvSpPr>
        <p:spPr>
          <a:xfrm>
            <a:off x="552131" y="2666203"/>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873;p36"/>
          <p:cNvSpPr/>
          <p:nvPr/>
        </p:nvSpPr>
        <p:spPr>
          <a:xfrm>
            <a:off x="552131" y="2683213"/>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74;p36"/>
          <p:cNvSpPr/>
          <p:nvPr/>
        </p:nvSpPr>
        <p:spPr>
          <a:xfrm>
            <a:off x="552131" y="2700223"/>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75;p36"/>
          <p:cNvSpPr/>
          <p:nvPr/>
        </p:nvSpPr>
        <p:spPr>
          <a:xfrm>
            <a:off x="552131" y="2717233"/>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76;p36"/>
          <p:cNvSpPr/>
          <p:nvPr/>
        </p:nvSpPr>
        <p:spPr>
          <a:xfrm>
            <a:off x="552131" y="2734243"/>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77;p36"/>
          <p:cNvSpPr/>
          <p:nvPr/>
        </p:nvSpPr>
        <p:spPr>
          <a:xfrm>
            <a:off x="552131" y="275166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78;p36"/>
          <p:cNvSpPr/>
          <p:nvPr/>
        </p:nvSpPr>
        <p:spPr>
          <a:xfrm>
            <a:off x="552131" y="2768679"/>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79;p36"/>
          <p:cNvSpPr/>
          <p:nvPr/>
        </p:nvSpPr>
        <p:spPr>
          <a:xfrm>
            <a:off x="562500" y="254756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80;p36"/>
          <p:cNvSpPr/>
          <p:nvPr/>
        </p:nvSpPr>
        <p:spPr>
          <a:xfrm>
            <a:off x="562500" y="2559602"/>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81;p36"/>
          <p:cNvSpPr/>
          <p:nvPr/>
        </p:nvSpPr>
        <p:spPr>
          <a:xfrm>
            <a:off x="562500" y="2571220"/>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82;p36"/>
          <p:cNvSpPr/>
          <p:nvPr/>
        </p:nvSpPr>
        <p:spPr>
          <a:xfrm>
            <a:off x="562500" y="2513152"/>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83;p36"/>
          <p:cNvSpPr/>
          <p:nvPr/>
        </p:nvSpPr>
        <p:spPr>
          <a:xfrm>
            <a:off x="562500" y="2524353"/>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84;p36"/>
          <p:cNvSpPr/>
          <p:nvPr/>
        </p:nvSpPr>
        <p:spPr>
          <a:xfrm>
            <a:off x="562500" y="2535951"/>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85;p36"/>
          <p:cNvSpPr/>
          <p:nvPr/>
        </p:nvSpPr>
        <p:spPr>
          <a:xfrm>
            <a:off x="562500" y="2477883"/>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86;p36"/>
          <p:cNvSpPr/>
          <p:nvPr/>
        </p:nvSpPr>
        <p:spPr>
          <a:xfrm>
            <a:off x="562500" y="2489084"/>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87;p36"/>
          <p:cNvSpPr/>
          <p:nvPr/>
        </p:nvSpPr>
        <p:spPr>
          <a:xfrm>
            <a:off x="562500" y="2501118"/>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88;p36"/>
          <p:cNvSpPr/>
          <p:nvPr/>
        </p:nvSpPr>
        <p:spPr>
          <a:xfrm>
            <a:off x="562500" y="2442633"/>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89;p36"/>
          <p:cNvSpPr/>
          <p:nvPr/>
        </p:nvSpPr>
        <p:spPr>
          <a:xfrm>
            <a:off x="562500" y="2454231"/>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90;p36"/>
          <p:cNvSpPr/>
          <p:nvPr/>
        </p:nvSpPr>
        <p:spPr>
          <a:xfrm>
            <a:off x="562500" y="2465849"/>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91;p36"/>
          <p:cNvSpPr/>
          <p:nvPr/>
        </p:nvSpPr>
        <p:spPr>
          <a:xfrm>
            <a:off x="562500" y="2407364"/>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92;p36"/>
          <p:cNvSpPr/>
          <p:nvPr/>
        </p:nvSpPr>
        <p:spPr>
          <a:xfrm>
            <a:off x="562500" y="2419398"/>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93;p36"/>
          <p:cNvSpPr/>
          <p:nvPr/>
        </p:nvSpPr>
        <p:spPr>
          <a:xfrm>
            <a:off x="562500" y="2430600"/>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94;p36"/>
          <p:cNvSpPr/>
          <p:nvPr/>
        </p:nvSpPr>
        <p:spPr>
          <a:xfrm>
            <a:off x="562500" y="2372531"/>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95;p36"/>
          <p:cNvSpPr/>
          <p:nvPr/>
        </p:nvSpPr>
        <p:spPr>
          <a:xfrm>
            <a:off x="562500" y="2384129"/>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96;p36"/>
          <p:cNvSpPr/>
          <p:nvPr/>
        </p:nvSpPr>
        <p:spPr>
          <a:xfrm>
            <a:off x="562500" y="23957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97;p36"/>
          <p:cNvSpPr/>
          <p:nvPr/>
        </p:nvSpPr>
        <p:spPr>
          <a:xfrm>
            <a:off x="561251" y="2337262"/>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98;p36"/>
          <p:cNvSpPr/>
          <p:nvPr/>
        </p:nvSpPr>
        <p:spPr>
          <a:xfrm>
            <a:off x="562500" y="2349296"/>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99;p36"/>
          <p:cNvSpPr/>
          <p:nvPr/>
        </p:nvSpPr>
        <p:spPr>
          <a:xfrm>
            <a:off x="562500" y="2360498"/>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900;p36"/>
          <p:cNvSpPr/>
          <p:nvPr/>
        </p:nvSpPr>
        <p:spPr>
          <a:xfrm>
            <a:off x="558336" y="2302013"/>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901;p36"/>
          <p:cNvSpPr/>
          <p:nvPr/>
        </p:nvSpPr>
        <p:spPr>
          <a:xfrm>
            <a:off x="560002" y="2314027"/>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902;p36"/>
          <p:cNvSpPr/>
          <p:nvPr/>
        </p:nvSpPr>
        <p:spPr>
          <a:xfrm>
            <a:off x="560834" y="2325228"/>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903;p36"/>
          <p:cNvSpPr/>
          <p:nvPr/>
        </p:nvSpPr>
        <p:spPr>
          <a:xfrm>
            <a:off x="550049" y="2267993"/>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904;p36"/>
          <p:cNvSpPr/>
          <p:nvPr/>
        </p:nvSpPr>
        <p:spPr>
          <a:xfrm>
            <a:off x="552944" y="2279194"/>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905;p36"/>
          <p:cNvSpPr/>
          <p:nvPr/>
        </p:nvSpPr>
        <p:spPr>
          <a:xfrm>
            <a:off x="556275" y="2290812"/>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906;p36"/>
          <p:cNvSpPr/>
          <p:nvPr/>
        </p:nvSpPr>
        <p:spPr>
          <a:xfrm>
            <a:off x="538016" y="2234806"/>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907;p36"/>
          <p:cNvSpPr/>
          <p:nvPr/>
        </p:nvSpPr>
        <p:spPr>
          <a:xfrm>
            <a:off x="542159" y="2245590"/>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908;p36"/>
          <p:cNvSpPr/>
          <p:nvPr/>
        </p:nvSpPr>
        <p:spPr>
          <a:xfrm>
            <a:off x="546322" y="2256375"/>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909;p36"/>
          <p:cNvSpPr/>
          <p:nvPr/>
        </p:nvSpPr>
        <p:spPr>
          <a:xfrm>
            <a:off x="521422" y="2203700"/>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910;p36"/>
          <p:cNvSpPr/>
          <p:nvPr/>
        </p:nvSpPr>
        <p:spPr>
          <a:xfrm>
            <a:off x="527231" y="2214068"/>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911;p36"/>
          <p:cNvSpPr/>
          <p:nvPr/>
        </p:nvSpPr>
        <p:spPr>
          <a:xfrm>
            <a:off x="533039" y="2223604"/>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912;p36"/>
          <p:cNvSpPr/>
          <p:nvPr/>
        </p:nvSpPr>
        <p:spPr>
          <a:xfrm>
            <a:off x="501101" y="2174656"/>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913;p36"/>
          <p:cNvSpPr/>
          <p:nvPr/>
        </p:nvSpPr>
        <p:spPr>
          <a:xfrm>
            <a:off x="508575" y="2183775"/>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914;p36"/>
          <p:cNvSpPr/>
          <p:nvPr/>
        </p:nvSpPr>
        <p:spPr>
          <a:xfrm>
            <a:off x="515197" y="2193331"/>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915;p36"/>
          <p:cNvSpPr/>
          <p:nvPr/>
        </p:nvSpPr>
        <p:spPr>
          <a:xfrm>
            <a:off x="477866" y="2148110"/>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916;p36"/>
          <p:cNvSpPr/>
          <p:nvPr/>
        </p:nvSpPr>
        <p:spPr>
          <a:xfrm>
            <a:off x="486173" y="2156813"/>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917;p36"/>
          <p:cNvSpPr/>
          <p:nvPr/>
        </p:nvSpPr>
        <p:spPr>
          <a:xfrm>
            <a:off x="494043" y="2165120"/>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918;p36"/>
          <p:cNvSpPr/>
          <p:nvPr/>
        </p:nvSpPr>
        <p:spPr>
          <a:xfrm>
            <a:off x="451320" y="2125291"/>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919;p36"/>
          <p:cNvSpPr/>
          <p:nvPr/>
        </p:nvSpPr>
        <p:spPr>
          <a:xfrm>
            <a:off x="460440" y="2132349"/>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920;p36"/>
          <p:cNvSpPr/>
          <p:nvPr/>
        </p:nvSpPr>
        <p:spPr>
          <a:xfrm>
            <a:off x="469163" y="2140219"/>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921;p36"/>
          <p:cNvSpPr/>
          <p:nvPr/>
        </p:nvSpPr>
        <p:spPr>
          <a:xfrm>
            <a:off x="422276" y="2106219"/>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922;p36"/>
          <p:cNvSpPr/>
          <p:nvPr/>
        </p:nvSpPr>
        <p:spPr>
          <a:xfrm>
            <a:off x="432248" y="2112424"/>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923;p36"/>
          <p:cNvSpPr/>
          <p:nvPr/>
        </p:nvSpPr>
        <p:spPr>
          <a:xfrm>
            <a:off x="442200" y="2118650"/>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924;p36"/>
          <p:cNvSpPr/>
          <p:nvPr/>
        </p:nvSpPr>
        <p:spPr>
          <a:xfrm>
            <a:off x="390754" y="2090438"/>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925;p36"/>
          <p:cNvSpPr/>
          <p:nvPr/>
        </p:nvSpPr>
        <p:spPr>
          <a:xfrm>
            <a:off x="401539" y="2095018"/>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926;p36"/>
          <p:cNvSpPr/>
          <p:nvPr/>
        </p:nvSpPr>
        <p:spPr>
          <a:xfrm>
            <a:off x="411908" y="2100410"/>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927;p36"/>
          <p:cNvSpPr/>
          <p:nvPr/>
        </p:nvSpPr>
        <p:spPr>
          <a:xfrm>
            <a:off x="357567" y="2079257"/>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928;p36"/>
          <p:cNvSpPr/>
          <p:nvPr/>
        </p:nvSpPr>
        <p:spPr>
          <a:xfrm>
            <a:off x="369184" y="2082151"/>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929;p36"/>
          <p:cNvSpPr/>
          <p:nvPr/>
        </p:nvSpPr>
        <p:spPr>
          <a:xfrm>
            <a:off x="379969" y="2086295"/>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930;p36"/>
          <p:cNvSpPr/>
          <p:nvPr/>
        </p:nvSpPr>
        <p:spPr>
          <a:xfrm>
            <a:off x="323566" y="2072199"/>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931;p36"/>
          <p:cNvSpPr/>
          <p:nvPr/>
        </p:nvSpPr>
        <p:spPr>
          <a:xfrm>
            <a:off x="335184" y="2073864"/>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932;p36"/>
          <p:cNvSpPr/>
          <p:nvPr/>
        </p:nvSpPr>
        <p:spPr>
          <a:xfrm>
            <a:off x="346365" y="2076342"/>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933;p36"/>
          <p:cNvSpPr/>
          <p:nvPr/>
        </p:nvSpPr>
        <p:spPr>
          <a:xfrm>
            <a:off x="288714" y="2069701"/>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934;p36"/>
          <p:cNvSpPr/>
          <p:nvPr/>
        </p:nvSpPr>
        <p:spPr>
          <a:xfrm>
            <a:off x="300748" y="2070117"/>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935;p36"/>
          <p:cNvSpPr/>
          <p:nvPr/>
        </p:nvSpPr>
        <p:spPr>
          <a:xfrm>
            <a:off x="311533" y="2071366"/>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936;p36"/>
          <p:cNvSpPr/>
          <p:nvPr/>
        </p:nvSpPr>
        <p:spPr>
          <a:xfrm>
            <a:off x="3182335" y="2156741"/>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937;p36"/>
          <p:cNvSpPr/>
          <p:nvPr/>
        </p:nvSpPr>
        <p:spPr>
          <a:xfrm>
            <a:off x="3134109" y="2082018"/>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938;p36"/>
          <p:cNvSpPr/>
          <p:nvPr/>
        </p:nvSpPr>
        <p:spPr>
          <a:xfrm>
            <a:off x="3163033" y="2121828"/>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939;p36"/>
          <p:cNvSpPr/>
          <p:nvPr/>
        </p:nvSpPr>
        <p:spPr>
          <a:xfrm>
            <a:off x="3163033" y="2121828"/>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940;p36"/>
          <p:cNvSpPr/>
          <p:nvPr/>
        </p:nvSpPr>
        <p:spPr>
          <a:xfrm>
            <a:off x="3102765" y="2041056"/>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941;p36"/>
          <p:cNvSpPr/>
          <p:nvPr/>
        </p:nvSpPr>
        <p:spPr>
          <a:xfrm>
            <a:off x="3134109" y="2082018"/>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942;p36"/>
          <p:cNvSpPr/>
          <p:nvPr/>
        </p:nvSpPr>
        <p:spPr>
          <a:xfrm>
            <a:off x="3520121" y="2923812"/>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943;p36"/>
          <p:cNvSpPr/>
          <p:nvPr/>
        </p:nvSpPr>
        <p:spPr>
          <a:xfrm>
            <a:off x="3520121" y="2911361"/>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944;p36"/>
          <p:cNvSpPr/>
          <p:nvPr/>
        </p:nvSpPr>
        <p:spPr>
          <a:xfrm>
            <a:off x="3520121" y="2898931"/>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45;p36"/>
          <p:cNvSpPr/>
          <p:nvPr/>
        </p:nvSpPr>
        <p:spPr>
          <a:xfrm>
            <a:off x="3520121" y="2961143"/>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46;p36"/>
          <p:cNvSpPr/>
          <p:nvPr/>
        </p:nvSpPr>
        <p:spPr>
          <a:xfrm>
            <a:off x="3520121" y="2948692"/>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47;p36"/>
          <p:cNvSpPr/>
          <p:nvPr/>
        </p:nvSpPr>
        <p:spPr>
          <a:xfrm>
            <a:off x="3520121" y="2936262"/>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48;p36"/>
          <p:cNvSpPr/>
          <p:nvPr/>
        </p:nvSpPr>
        <p:spPr>
          <a:xfrm>
            <a:off x="3520121" y="2998890"/>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49;p36"/>
          <p:cNvSpPr/>
          <p:nvPr/>
        </p:nvSpPr>
        <p:spPr>
          <a:xfrm>
            <a:off x="3520121" y="2986440"/>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50;p36"/>
          <p:cNvSpPr/>
          <p:nvPr/>
        </p:nvSpPr>
        <p:spPr>
          <a:xfrm>
            <a:off x="3520121" y="2974009"/>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51;p36"/>
          <p:cNvSpPr/>
          <p:nvPr/>
        </p:nvSpPr>
        <p:spPr>
          <a:xfrm>
            <a:off x="3520121" y="3036221"/>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52;p36"/>
          <p:cNvSpPr/>
          <p:nvPr/>
        </p:nvSpPr>
        <p:spPr>
          <a:xfrm>
            <a:off x="3520121" y="3023790"/>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53;p36"/>
          <p:cNvSpPr/>
          <p:nvPr/>
        </p:nvSpPr>
        <p:spPr>
          <a:xfrm>
            <a:off x="3520121" y="3011340"/>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954;p36"/>
          <p:cNvSpPr/>
          <p:nvPr/>
        </p:nvSpPr>
        <p:spPr>
          <a:xfrm>
            <a:off x="3520121" y="3073552"/>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55;p36"/>
          <p:cNvSpPr/>
          <p:nvPr/>
        </p:nvSpPr>
        <p:spPr>
          <a:xfrm>
            <a:off x="3520121" y="3061121"/>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956;p36"/>
          <p:cNvSpPr/>
          <p:nvPr/>
        </p:nvSpPr>
        <p:spPr>
          <a:xfrm>
            <a:off x="3520121" y="3048671"/>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57;p36"/>
          <p:cNvSpPr/>
          <p:nvPr/>
        </p:nvSpPr>
        <p:spPr>
          <a:xfrm>
            <a:off x="3520121" y="3110902"/>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58;p36"/>
          <p:cNvSpPr/>
          <p:nvPr/>
        </p:nvSpPr>
        <p:spPr>
          <a:xfrm>
            <a:off x="3520121" y="3098452"/>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59;p36"/>
          <p:cNvSpPr/>
          <p:nvPr/>
        </p:nvSpPr>
        <p:spPr>
          <a:xfrm>
            <a:off x="3520121" y="3086002"/>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60;p36"/>
          <p:cNvSpPr/>
          <p:nvPr/>
        </p:nvSpPr>
        <p:spPr>
          <a:xfrm>
            <a:off x="3520121" y="3148650"/>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61;p36"/>
          <p:cNvSpPr/>
          <p:nvPr/>
        </p:nvSpPr>
        <p:spPr>
          <a:xfrm>
            <a:off x="3520121" y="3136199"/>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62;p36"/>
          <p:cNvSpPr/>
          <p:nvPr/>
        </p:nvSpPr>
        <p:spPr>
          <a:xfrm>
            <a:off x="3520121" y="312374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963;p36"/>
          <p:cNvSpPr/>
          <p:nvPr/>
        </p:nvSpPr>
        <p:spPr>
          <a:xfrm>
            <a:off x="3520121" y="3185981"/>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64;p36"/>
          <p:cNvSpPr/>
          <p:nvPr/>
        </p:nvSpPr>
        <p:spPr>
          <a:xfrm>
            <a:off x="3520121" y="3173530"/>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965;p36"/>
          <p:cNvSpPr/>
          <p:nvPr/>
        </p:nvSpPr>
        <p:spPr>
          <a:xfrm>
            <a:off x="3520121" y="3161080"/>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66;p36"/>
          <p:cNvSpPr/>
          <p:nvPr/>
        </p:nvSpPr>
        <p:spPr>
          <a:xfrm>
            <a:off x="3520121" y="3223311"/>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67;p36"/>
          <p:cNvSpPr/>
          <p:nvPr/>
        </p:nvSpPr>
        <p:spPr>
          <a:xfrm>
            <a:off x="3520121" y="3210861"/>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68;p36"/>
          <p:cNvSpPr/>
          <p:nvPr/>
        </p:nvSpPr>
        <p:spPr>
          <a:xfrm>
            <a:off x="3520121" y="3198411"/>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69;p36"/>
          <p:cNvSpPr/>
          <p:nvPr/>
        </p:nvSpPr>
        <p:spPr>
          <a:xfrm>
            <a:off x="2539924" y="3391310"/>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70;p36"/>
          <p:cNvSpPr/>
          <p:nvPr/>
        </p:nvSpPr>
        <p:spPr>
          <a:xfrm>
            <a:off x="2365284" y="2641322"/>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71;p36"/>
          <p:cNvSpPr/>
          <p:nvPr/>
        </p:nvSpPr>
        <p:spPr>
          <a:xfrm>
            <a:off x="2396390" y="2672428"/>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72;p36"/>
          <p:cNvSpPr/>
          <p:nvPr/>
        </p:nvSpPr>
        <p:spPr>
          <a:xfrm>
            <a:off x="2454041" y="2848190"/>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73;p36"/>
          <p:cNvSpPr/>
          <p:nvPr/>
        </p:nvSpPr>
        <p:spPr>
          <a:xfrm>
            <a:off x="2454041" y="2796871"/>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74;p36"/>
          <p:cNvSpPr/>
          <p:nvPr/>
        </p:nvSpPr>
        <p:spPr>
          <a:xfrm>
            <a:off x="2454041" y="2897139"/>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75;p36"/>
          <p:cNvSpPr/>
          <p:nvPr/>
        </p:nvSpPr>
        <p:spPr>
          <a:xfrm>
            <a:off x="2454041" y="2998219"/>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976;p36"/>
          <p:cNvSpPr/>
          <p:nvPr/>
        </p:nvSpPr>
        <p:spPr>
          <a:xfrm>
            <a:off x="2454041" y="3050752"/>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977;p36"/>
          <p:cNvSpPr/>
          <p:nvPr/>
        </p:nvSpPr>
        <p:spPr>
          <a:xfrm>
            <a:off x="2454041" y="3100176"/>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978;p36"/>
          <p:cNvSpPr/>
          <p:nvPr/>
        </p:nvSpPr>
        <p:spPr>
          <a:xfrm>
            <a:off x="2954727" y="3658455"/>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979;p36"/>
          <p:cNvSpPr/>
          <p:nvPr/>
        </p:nvSpPr>
        <p:spPr>
          <a:xfrm>
            <a:off x="2971320" y="3739342"/>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980;p36"/>
          <p:cNvSpPr/>
          <p:nvPr/>
        </p:nvSpPr>
        <p:spPr>
          <a:xfrm>
            <a:off x="2934822" y="3642694"/>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981;p36"/>
          <p:cNvSpPr/>
          <p:nvPr/>
        </p:nvSpPr>
        <p:spPr>
          <a:xfrm>
            <a:off x="2995388" y="3618210"/>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982;p36"/>
          <p:cNvSpPr/>
          <p:nvPr/>
        </p:nvSpPr>
        <p:spPr>
          <a:xfrm>
            <a:off x="3039360" y="3642694"/>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983;p36"/>
          <p:cNvSpPr/>
          <p:nvPr/>
        </p:nvSpPr>
        <p:spPr>
          <a:xfrm>
            <a:off x="1733931" y="4213126"/>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985;p36"/>
          <p:cNvSpPr/>
          <p:nvPr/>
        </p:nvSpPr>
        <p:spPr>
          <a:xfrm>
            <a:off x="1896953" y="4747753"/>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986;p36"/>
          <p:cNvSpPr/>
          <p:nvPr/>
        </p:nvSpPr>
        <p:spPr>
          <a:xfrm>
            <a:off x="1917690" y="4824496"/>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988;p36"/>
          <p:cNvSpPr/>
          <p:nvPr/>
        </p:nvSpPr>
        <p:spPr>
          <a:xfrm>
            <a:off x="1459512" y="2090402"/>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Tree>
    <p:extLst>
      <p:ext uri="{BB962C8B-B14F-4D97-AF65-F5344CB8AC3E}">
        <p14:creationId xmlns:p14="http://schemas.microsoft.com/office/powerpoint/2010/main" val="29884467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621" t="1089" r="1" b="1"/>
          <a:stretch/>
        </p:blipFill>
        <p:spPr bwMode="auto">
          <a:xfrm>
            <a:off x="1591434" y="691328"/>
            <a:ext cx="5917054" cy="4007051"/>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200547" y="133757"/>
            <a:ext cx="2914580"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đang tải chương trình</a:t>
            </a:r>
            <a:endParaRPr lang="vi-VN">
              <a:solidFill>
                <a:schemeClr val="bg1"/>
              </a:solidFill>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80189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2731" t="3674" r="3050" b="3000"/>
          <a:stretch/>
        </p:blipFill>
        <p:spPr bwMode="auto">
          <a:xfrm>
            <a:off x="1392971" y="740999"/>
            <a:ext cx="6583867" cy="3883040"/>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682251" y="133757"/>
            <a:ext cx="1951175"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đăng nhập</a:t>
            </a:r>
            <a:endParaRPr lang="vi-VN">
              <a:solidFill>
                <a:schemeClr val="bg1"/>
              </a:solidFill>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96472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683"/>
          <a:stretch/>
        </p:blipFill>
        <p:spPr bwMode="auto">
          <a:xfrm>
            <a:off x="1533229" y="640760"/>
            <a:ext cx="5967823" cy="4154263"/>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533229" y="1360449"/>
            <a:ext cx="801093" cy="115229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p:cNvSpPr/>
          <p:nvPr/>
        </p:nvSpPr>
        <p:spPr>
          <a:xfrm>
            <a:off x="99779" y="126322"/>
            <a:ext cx="3667992"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đăng nhập tài khoản nhân viên</a:t>
            </a:r>
            <a:endParaRPr lang="vi-VN">
              <a:solidFill>
                <a:schemeClr val="bg1"/>
              </a:solidFill>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468370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50628" y="534011"/>
            <a:ext cx="6276805" cy="4186672"/>
          </a:xfrm>
          <a:prstGeom prst="rect">
            <a:avLst/>
          </a:prstGeom>
        </p:spPr>
      </p:pic>
      <p:sp>
        <p:nvSpPr>
          <p:cNvPr id="4" name="Rectangle 3"/>
          <p:cNvSpPr/>
          <p:nvPr/>
        </p:nvSpPr>
        <p:spPr>
          <a:xfrm>
            <a:off x="1350628" y="1256371"/>
            <a:ext cx="1058035" cy="318181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Rectangle 4"/>
          <p:cNvSpPr/>
          <p:nvPr/>
        </p:nvSpPr>
        <p:spPr>
          <a:xfrm>
            <a:off x="252867" y="43764"/>
            <a:ext cx="3361818"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đăng nhập tài khoản admin</a:t>
            </a:r>
            <a:endParaRPr lang="vi-VN">
              <a:solidFill>
                <a:schemeClr val="bg1"/>
              </a:solidFill>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10018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16561" y="1074986"/>
            <a:ext cx="4388531" cy="2932020"/>
          </a:xfrm>
          <a:prstGeom prst="rect">
            <a:avLst/>
          </a:prstGeom>
        </p:spPr>
      </p:pic>
      <p:pic>
        <p:nvPicPr>
          <p:cNvPr id="3" name="Picture 2"/>
          <p:cNvPicPr/>
          <p:nvPr/>
        </p:nvPicPr>
        <p:blipFill>
          <a:blip r:embed="rId3"/>
          <a:stretch>
            <a:fillRect/>
          </a:stretch>
        </p:blipFill>
        <p:spPr>
          <a:xfrm>
            <a:off x="4671308" y="1074986"/>
            <a:ext cx="4249668" cy="2932020"/>
          </a:xfrm>
          <a:prstGeom prst="rect">
            <a:avLst/>
          </a:prstGeom>
        </p:spPr>
      </p:pic>
      <p:sp>
        <p:nvSpPr>
          <p:cNvPr id="4" name="Rectangle 3"/>
          <p:cNvSpPr/>
          <p:nvPr/>
        </p:nvSpPr>
        <p:spPr>
          <a:xfrm>
            <a:off x="116561" y="393169"/>
            <a:ext cx="2557111"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quản lý nhân viên</a:t>
            </a:r>
            <a:endParaRPr lang="vi-VN">
              <a:solidFill>
                <a:schemeClr val="bg1"/>
              </a:solidFill>
              <a:ea typeface="SimSun" panose="02010600030101010101" pitchFamily="2" charset="-122"/>
              <a:cs typeface="Times New Roman" panose="02020603050405020304" pitchFamily="18" charset="0"/>
            </a:endParaRPr>
          </a:p>
        </p:txBody>
      </p:sp>
      <p:sp>
        <p:nvSpPr>
          <p:cNvPr id="5" name="Rectangle 4"/>
          <p:cNvSpPr/>
          <p:nvPr/>
        </p:nvSpPr>
        <p:spPr>
          <a:xfrm>
            <a:off x="4671308" y="393169"/>
            <a:ext cx="2715808"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quản lý khách hàng</a:t>
            </a:r>
            <a:endParaRPr lang="vi-VN">
              <a:solidFill>
                <a:schemeClr val="bg1"/>
              </a:solidFill>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19361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90902" y="1099324"/>
            <a:ext cx="4871752" cy="3368597"/>
          </a:xfrm>
          <a:prstGeom prst="rect">
            <a:avLst/>
          </a:prstGeom>
        </p:spPr>
      </p:pic>
      <p:pic>
        <p:nvPicPr>
          <p:cNvPr id="3" name="Picture 2"/>
          <p:cNvPicPr/>
          <p:nvPr/>
        </p:nvPicPr>
        <p:blipFill rotWithShape="1">
          <a:blip r:embed="rId3"/>
          <a:srcRect b="3646"/>
          <a:stretch/>
        </p:blipFill>
        <p:spPr bwMode="auto">
          <a:xfrm>
            <a:off x="5491449" y="962544"/>
            <a:ext cx="3362620" cy="3877085"/>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151469" y="348564"/>
            <a:ext cx="2517036"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quản lý bán hàng</a:t>
            </a:r>
            <a:endParaRPr lang="vi-VN">
              <a:solidFill>
                <a:schemeClr val="bg1"/>
              </a:solidFill>
              <a:ea typeface="SimSun" panose="02010600030101010101" pitchFamily="2" charset="-122"/>
              <a:cs typeface="Times New Roman" panose="02020603050405020304" pitchFamily="18" charset="0"/>
            </a:endParaRPr>
          </a:p>
        </p:txBody>
      </p:sp>
      <p:sp>
        <p:nvSpPr>
          <p:cNvPr id="5" name="Rectangle 4"/>
          <p:cNvSpPr/>
          <p:nvPr/>
        </p:nvSpPr>
        <p:spPr>
          <a:xfrm>
            <a:off x="5491449" y="348564"/>
            <a:ext cx="2605200"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hóa đơn bán hàng</a:t>
            </a:r>
            <a:endParaRPr lang="vi-VN">
              <a:solidFill>
                <a:schemeClr val="bg1"/>
              </a:solidFill>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172898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80113" y="1002309"/>
            <a:ext cx="4789975" cy="3458178"/>
          </a:xfrm>
          <a:prstGeom prst="rect">
            <a:avLst/>
          </a:prstGeom>
        </p:spPr>
      </p:pic>
      <p:pic>
        <p:nvPicPr>
          <p:cNvPr id="3" name="Picture 2"/>
          <p:cNvPicPr/>
          <p:nvPr/>
        </p:nvPicPr>
        <p:blipFill>
          <a:blip r:embed="rId3"/>
          <a:stretch>
            <a:fillRect/>
          </a:stretch>
        </p:blipFill>
        <p:spPr>
          <a:xfrm>
            <a:off x="5320463" y="1002309"/>
            <a:ext cx="3615380" cy="3860940"/>
          </a:xfrm>
          <a:prstGeom prst="rect">
            <a:avLst/>
          </a:prstGeom>
        </p:spPr>
      </p:pic>
      <p:sp>
        <p:nvSpPr>
          <p:cNvPr id="4" name="Rectangle 3"/>
          <p:cNvSpPr/>
          <p:nvPr/>
        </p:nvSpPr>
        <p:spPr>
          <a:xfrm>
            <a:off x="225609" y="378301"/>
            <a:ext cx="2626040"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quản lý nhập hàng</a:t>
            </a:r>
            <a:endParaRPr lang="vi-VN">
              <a:solidFill>
                <a:schemeClr val="bg1"/>
              </a:solidFill>
              <a:ea typeface="SimSun" panose="02010600030101010101" pitchFamily="2" charset="-122"/>
              <a:cs typeface="Times New Roman" panose="02020603050405020304" pitchFamily="18" charset="0"/>
            </a:endParaRPr>
          </a:p>
        </p:txBody>
      </p:sp>
      <p:sp>
        <p:nvSpPr>
          <p:cNvPr id="5" name="Rectangle 4"/>
          <p:cNvSpPr/>
          <p:nvPr/>
        </p:nvSpPr>
        <p:spPr>
          <a:xfrm>
            <a:off x="5195858" y="378301"/>
            <a:ext cx="2714206"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hóa đơn nhập hàng</a:t>
            </a:r>
            <a:endParaRPr lang="vi-VN">
              <a:solidFill>
                <a:schemeClr val="bg1"/>
              </a:solidFill>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22544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3996" y="1239251"/>
            <a:ext cx="4403399" cy="3042817"/>
          </a:xfrm>
          <a:prstGeom prst="rect">
            <a:avLst/>
          </a:prstGeom>
        </p:spPr>
      </p:pic>
      <p:pic>
        <p:nvPicPr>
          <p:cNvPr id="3" name="Picture 2"/>
          <p:cNvPicPr/>
          <p:nvPr/>
        </p:nvPicPr>
        <p:blipFill>
          <a:blip r:embed="rId3"/>
          <a:stretch>
            <a:fillRect/>
          </a:stretch>
        </p:blipFill>
        <p:spPr>
          <a:xfrm>
            <a:off x="4651390" y="1239251"/>
            <a:ext cx="4269586" cy="3042817"/>
          </a:xfrm>
          <a:prstGeom prst="rect">
            <a:avLst/>
          </a:prstGeom>
        </p:spPr>
      </p:pic>
      <p:sp>
        <p:nvSpPr>
          <p:cNvPr id="4" name="Rectangle 3"/>
          <p:cNvSpPr/>
          <p:nvPr/>
        </p:nvSpPr>
        <p:spPr>
          <a:xfrm>
            <a:off x="384309" y="378301"/>
            <a:ext cx="2308645"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quản lý thiết bị</a:t>
            </a:r>
            <a:endParaRPr lang="vi-VN">
              <a:solidFill>
                <a:schemeClr val="bg1"/>
              </a:solidFill>
              <a:ea typeface="SimSun" panose="02010600030101010101" pitchFamily="2" charset="-122"/>
              <a:cs typeface="Times New Roman" panose="02020603050405020304" pitchFamily="18" charset="0"/>
            </a:endParaRPr>
          </a:p>
        </p:txBody>
      </p:sp>
      <p:sp>
        <p:nvSpPr>
          <p:cNvPr id="5" name="Rectangle 4"/>
          <p:cNvSpPr/>
          <p:nvPr/>
        </p:nvSpPr>
        <p:spPr>
          <a:xfrm>
            <a:off x="4651390" y="378301"/>
            <a:ext cx="2874505"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quản lý nhà cung cấp</a:t>
            </a:r>
            <a:endParaRPr lang="vi-VN">
              <a:solidFill>
                <a:schemeClr val="bg1"/>
              </a:solidFill>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394465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118988" y="2750361"/>
            <a:ext cx="4018008"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123161" y="2026378"/>
            <a:ext cx="4753853"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124859" y="1310993"/>
            <a:ext cx="3253921"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0" y="303754"/>
            <a:ext cx="9108175" cy="606600"/>
          </a:xfrm>
          <a:prstGeom prst="rect">
            <a:avLst/>
          </a:prstGeom>
        </p:spPr>
        <p:txBody>
          <a:bodyPr spcFirstLastPara="1" wrap="square" lIns="91425" tIns="91425" rIns="91425" bIns="91425" anchor="b" anchorCtr="0">
            <a:noAutofit/>
          </a:bodyPr>
          <a:lstStyle/>
          <a:p>
            <a:pPr lvl="0" algn="ctr"/>
            <a:r>
              <a:rPr lang="vi-VN" sz="3200" b="1">
                <a:solidFill>
                  <a:schemeClr val="bg1"/>
                </a:solidFill>
                <a:latin typeface="Times New Roman" panose="02020603050405020304" pitchFamily="18" charset="0"/>
                <a:cs typeface="Times New Roman" panose="02020603050405020304" pitchFamily="18" charset="0"/>
              </a:rPr>
              <a:t>PHẦN MỀM QUẢN LÝ BÁN HÀNG CƠ BẢN</a:t>
            </a:r>
            <a:endParaRPr>
              <a:solidFill>
                <a:srgbClr val="FFFFFF"/>
              </a:solidFill>
              <a:latin typeface="Times New Roman" panose="02020603050405020304" pitchFamily="18" charset="0"/>
              <a:cs typeface="Times New Roman" panose="02020603050405020304" pitchFamily="18" charset="0"/>
            </a:endParaRPr>
          </a:p>
        </p:txBody>
      </p:sp>
      <p:cxnSp>
        <p:nvCxnSpPr>
          <p:cNvPr id="407" name="Google Shape;407;p28"/>
          <p:cNvCxnSpPr>
            <a:endCxn id="403" idx="2"/>
          </p:cNvCxnSpPr>
          <p:nvPr/>
        </p:nvCxnSpPr>
        <p:spPr>
          <a:xfrm>
            <a:off x="-74341" y="910354"/>
            <a:ext cx="4628429"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385793" y="12864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384096" y="199757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495538" y="1394808"/>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382253" y="2719613"/>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439280" y="2140873"/>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461318" y="2855019"/>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6156231" y="2331226"/>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6294689" y="2470374"/>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5938291" y="4073847"/>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3" name="Google Shape;423;p28"/>
          <p:cNvSpPr/>
          <p:nvPr/>
        </p:nvSpPr>
        <p:spPr>
          <a:xfrm>
            <a:off x="6423110" y="2664184"/>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6500634" y="2755689"/>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780220" y="3457203"/>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839953" y="3532177"/>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6839953" y="3632577"/>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6459967" y="3457203"/>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6522236" y="3566347"/>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6963230" y="3214475"/>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6963230" y="3022569"/>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7667293" y="3023844"/>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7859184" y="3103903"/>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7948139" y="3136950"/>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8184522" y="3285638"/>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8137509" y="1289119"/>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8231557" y="1496258"/>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8793270" y="3008588"/>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8856813" y="1652574"/>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8386598" y="1754250"/>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8504789" y="2162197"/>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1;p29"/>
          <p:cNvSpPr/>
          <p:nvPr/>
        </p:nvSpPr>
        <p:spPr>
          <a:xfrm>
            <a:off x="369786" y="342462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495538" y="3549739"/>
            <a:ext cx="190500" cy="190500"/>
          </a:xfrm>
          <a:prstGeom prst="rect">
            <a:avLst/>
          </a:prstGeom>
        </p:spPr>
      </p:pic>
      <p:sp>
        <p:nvSpPr>
          <p:cNvPr id="62" name="Google Shape;400;p28"/>
          <p:cNvSpPr/>
          <p:nvPr/>
        </p:nvSpPr>
        <p:spPr>
          <a:xfrm>
            <a:off x="1121320" y="3427859"/>
            <a:ext cx="3264841"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6" name="Rectangle 5"/>
          <p:cNvSpPr/>
          <p:nvPr/>
        </p:nvSpPr>
        <p:spPr>
          <a:xfrm>
            <a:off x="1080914" y="1324321"/>
            <a:ext cx="3157355" cy="369332"/>
          </a:xfrm>
          <a:prstGeom prst="rect">
            <a:avLst/>
          </a:prstGeom>
        </p:spPr>
        <p:txBody>
          <a:bodyPr wrap="square">
            <a:spAutoFit/>
          </a:bodyPr>
          <a:lstStyle/>
          <a:p>
            <a:pPr lvl="0"/>
            <a:r>
              <a:rPr lang="vi-VN" sz="1800" b="1" smtClean="0">
                <a:latin typeface="Times New Roman" panose="02020603050405020304" pitchFamily="18" charset="0"/>
                <a:cs typeface="Times New Roman" panose="02020603050405020304" pitchFamily="18" charset="0"/>
              </a:rPr>
              <a:t>CHƯƠNG </a:t>
            </a:r>
            <a:r>
              <a:rPr lang="en-US" sz="1800" b="1" smtClean="0">
                <a:latin typeface="Times New Roman" panose="02020603050405020304" pitchFamily="18" charset="0"/>
                <a:cs typeface="Times New Roman" panose="02020603050405020304" pitchFamily="18" charset="0"/>
              </a:rPr>
              <a:t>01</a:t>
            </a:r>
            <a:r>
              <a:rPr lang="vi-VN" sz="1800" b="1" smtClean="0">
                <a:latin typeface="Times New Roman" panose="02020603050405020304" pitchFamily="18" charset="0"/>
                <a:cs typeface="Times New Roman" panose="02020603050405020304" pitchFamily="18" charset="0"/>
              </a:rPr>
              <a:t>: TỔNG QUAN</a:t>
            </a:r>
            <a:endParaRPr lang="vi-VN" sz="1800" b="1" dirty="0">
              <a:latin typeface="Times New Roman" panose="02020603050405020304" pitchFamily="18" charset="0"/>
              <a:cs typeface="Times New Roman" panose="02020603050405020304" pitchFamily="18" charset="0"/>
            </a:endParaRPr>
          </a:p>
        </p:txBody>
      </p:sp>
      <p:sp>
        <p:nvSpPr>
          <p:cNvPr id="7" name="Rectangle 6"/>
          <p:cNvSpPr/>
          <p:nvPr/>
        </p:nvSpPr>
        <p:spPr>
          <a:xfrm>
            <a:off x="1080914" y="2041366"/>
            <a:ext cx="4612881" cy="369332"/>
          </a:xfrm>
          <a:prstGeom prst="rect">
            <a:avLst/>
          </a:prstGeom>
        </p:spPr>
        <p:txBody>
          <a:bodyPr wrap="square">
            <a:spAutoFit/>
          </a:bodyPr>
          <a:lstStyle/>
          <a:p>
            <a:pPr lvl="0"/>
            <a:r>
              <a:rPr lang="vi-VN" sz="1800" b="1" smtClean="0">
                <a:latin typeface="Times New Roman" panose="02020603050405020304" pitchFamily="18" charset="0"/>
                <a:cs typeface="Times New Roman" panose="02020603050405020304" pitchFamily="18" charset="0"/>
              </a:rPr>
              <a:t>CHƯƠNG </a:t>
            </a:r>
            <a:r>
              <a:rPr lang="en-US" sz="1800" b="1" smtClean="0">
                <a:latin typeface="Times New Roman" panose="02020603050405020304" pitchFamily="18" charset="0"/>
                <a:cs typeface="Times New Roman" panose="02020603050405020304" pitchFamily="18" charset="0"/>
              </a:rPr>
              <a:t>02</a:t>
            </a:r>
            <a:r>
              <a:rPr lang="vi-VN" sz="1800" b="1" smtClean="0">
                <a:latin typeface="Times New Roman" panose="02020603050405020304" pitchFamily="18" charset="0"/>
                <a:cs typeface="Times New Roman" panose="02020603050405020304" pitchFamily="18" charset="0"/>
              </a:rPr>
              <a:t>: </a:t>
            </a:r>
            <a:r>
              <a:rPr lang="en-US" sz="1800" b="1" smtClean="0">
                <a:latin typeface="Times New Roman" panose="02020603050405020304" pitchFamily="18" charset="0"/>
                <a:cs typeface="Times New Roman" panose="02020603050405020304" pitchFamily="18" charset="0"/>
              </a:rPr>
              <a:t>PHÂN TÍCH VÀ THIẾT KẾ</a:t>
            </a:r>
            <a:endParaRPr lang="vi-VN" sz="1800" b="1" dirty="0">
              <a:latin typeface="Times New Roman" panose="02020603050405020304" pitchFamily="18" charset="0"/>
              <a:cs typeface="Times New Roman" panose="02020603050405020304" pitchFamily="18" charset="0"/>
            </a:endParaRPr>
          </a:p>
        </p:txBody>
      </p:sp>
      <p:sp>
        <p:nvSpPr>
          <p:cNvPr id="8" name="Rectangle 7"/>
          <p:cNvSpPr/>
          <p:nvPr/>
        </p:nvSpPr>
        <p:spPr>
          <a:xfrm>
            <a:off x="1080913" y="2738336"/>
            <a:ext cx="4200059" cy="369332"/>
          </a:xfrm>
          <a:prstGeom prst="rect">
            <a:avLst/>
          </a:prstGeom>
        </p:spPr>
        <p:txBody>
          <a:bodyPr wrap="square">
            <a:spAutoFit/>
          </a:bodyPr>
          <a:lstStyle/>
          <a:p>
            <a:pPr lvl="0"/>
            <a:r>
              <a:rPr lang="vi-VN" sz="1800" b="1" smtClean="0">
                <a:latin typeface="Times New Roman" panose="02020603050405020304" pitchFamily="18" charset="0"/>
                <a:cs typeface="Times New Roman" panose="02020603050405020304" pitchFamily="18" charset="0"/>
              </a:rPr>
              <a:t>CHƯƠNG </a:t>
            </a:r>
            <a:r>
              <a:rPr lang="en-US" sz="1800" b="1" smtClean="0">
                <a:latin typeface="Times New Roman" panose="02020603050405020304" pitchFamily="18" charset="0"/>
                <a:cs typeface="Times New Roman" panose="02020603050405020304" pitchFamily="18" charset="0"/>
              </a:rPr>
              <a:t>03</a:t>
            </a:r>
            <a:r>
              <a:rPr lang="vi-VN" sz="1800" b="1" smtClean="0">
                <a:latin typeface="Times New Roman" panose="02020603050405020304" pitchFamily="18" charset="0"/>
                <a:cs typeface="Times New Roman" panose="02020603050405020304" pitchFamily="18" charset="0"/>
              </a:rPr>
              <a:t>: </a:t>
            </a:r>
            <a:r>
              <a:rPr lang="en-US" sz="1800" b="1" smtClean="0">
                <a:latin typeface="Times New Roman" panose="02020603050405020304" pitchFamily="18" charset="0"/>
                <a:cs typeface="Times New Roman" panose="02020603050405020304" pitchFamily="18" charset="0"/>
              </a:rPr>
              <a:t>KẾT QUẢ ĐẠT ĐƯỢC</a:t>
            </a:r>
            <a:endParaRPr lang="vi-VN" sz="1800" b="1" dirty="0">
              <a:latin typeface="Times New Roman" panose="02020603050405020304" pitchFamily="18" charset="0"/>
              <a:cs typeface="Times New Roman" panose="02020603050405020304" pitchFamily="18" charset="0"/>
            </a:endParaRPr>
          </a:p>
        </p:txBody>
      </p:sp>
      <p:sp>
        <p:nvSpPr>
          <p:cNvPr id="9" name="Rectangle 8"/>
          <p:cNvSpPr/>
          <p:nvPr/>
        </p:nvSpPr>
        <p:spPr>
          <a:xfrm>
            <a:off x="1078192" y="3439527"/>
            <a:ext cx="2877787" cy="369332"/>
          </a:xfrm>
          <a:prstGeom prst="rect">
            <a:avLst/>
          </a:prstGeom>
        </p:spPr>
        <p:txBody>
          <a:bodyPr wrap="square">
            <a:spAutoFit/>
          </a:bodyPr>
          <a:lstStyle/>
          <a:p>
            <a:pPr lvl="0"/>
            <a:r>
              <a:rPr lang="vi-VN" sz="1800" b="1" smtClean="0">
                <a:latin typeface="Times New Roman" panose="02020603050405020304" pitchFamily="18" charset="0"/>
                <a:cs typeface="Times New Roman" panose="02020603050405020304" pitchFamily="18" charset="0"/>
              </a:rPr>
              <a:t>CHƯƠNG </a:t>
            </a:r>
            <a:r>
              <a:rPr lang="en-US" sz="1800" b="1" smtClean="0">
                <a:latin typeface="Times New Roman" panose="02020603050405020304" pitchFamily="18" charset="0"/>
                <a:cs typeface="Times New Roman" panose="02020603050405020304" pitchFamily="18" charset="0"/>
              </a:rPr>
              <a:t>04</a:t>
            </a:r>
            <a:r>
              <a:rPr lang="vi-VN" sz="1800" b="1" smtClean="0">
                <a:latin typeface="Times New Roman" panose="02020603050405020304" pitchFamily="18" charset="0"/>
                <a:cs typeface="Times New Roman" panose="02020603050405020304" pitchFamily="18" charset="0"/>
              </a:rPr>
              <a:t>:</a:t>
            </a:r>
            <a:r>
              <a:rPr lang="en-US" sz="1800" b="1" smtClean="0">
                <a:latin typeface="Times New Roman" panose="02020603050405020304" pitchFamily="18" charset="0"/>
                <a:cs typeface="Times New Roman" panose="02020603050405020304" pitchFamily="18" charset="0"/>
              </a:rPr>
              <a:t> KẾT LUẬN</a:t>
            </a:r>
            <a:endParaRPr lang="vi-VN" sz="1800" b="1" dirty="0">
              <a:latin typeface="Times New Roman" panose="02020603050405020304" pitchFamily="18" charset="0"/>
              <a:cs typeface="Times New Roman" panose="02020603050405020304" pitchFamily="18" charset="0"/>
            </a:endParaRPr>
          </a:p>
        </p:txBody>
      </p:sp>
      <p:sp>
        <p:nvSpPr>
          <p:cNvPr id="56" name="Google Shape;451;p29"/>
          <p:cNvSpPr/>
          <p:nvPr/>
        </p:nvSpPr>
        <p:spPr>
          <a:xfrm>
            <a:off x="385793" y="415774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Tuyển Dụng - Việc Làm Digital Marketing tại VietNet Gro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79" y="4243943"/>
            <a:ext cx="251507" cy="251507"/>
          </a:xfrm>
          <a:prstGeom prst="rect">
            <a:avLst/>
          </a:prstGeom>
          <a:noFill/>
          <a:extLst>
            <a:ext uri="{909E8E84-426E-40DD-AFC4-6F175D3DCCD1}">
              <a14:hiddenFill xmlns:a14="http://schemas.microsoft.com/office/drawing/2010/main">
                <a:solidFill>
                  <a:srgbClr val="FFFFFF"/>
                </a:solidFill>
              </a14:hiddenFill>
            </a:ext>
          </a:extLst>
        </p:spPr>
      </p:pic>
      <p:sp>
        <p:nvSpPr>
          <p:cNvPr id="59" name="Google Shape;400;p28"/>
          <p:cNvSpPr/>
          <p:nvPr/>
        </p:nvSpPr>
        <p:spPr>
          <a:xfrm>
            <a:off x="1118988" y="4172215"/>
            <a:ext cx="4272041"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60" name="Rectangle 59"/>
          <p:cNvSpPr/>
          <p:nvPr/>
        </p:nvSpPr>
        <p:spPr>
          <a:xfrm>
            <a:off x="1080914" y="4160190"/>
            <a:ext cx="4200059" cy="369332"/>
          </a:xfrm>
          <a:prstGeom prst="rect">
            <a:avLst/>
          </a:prstGeom>
        </p:spPr>
        <p:txBody>
          <a:bodyPr wrap="square">
            <a:spAutoFit/>
          </a:bodyPr>
          <a:lstStyle/>
          <a:p>
            <a:pPr lvl="0"/>
            <a:r>
              <a:rPr lang="vi-VN" sz="1800" b="1" smtClean="0">
                <a:latin typeface="Times New Roman" panose="02020603050405020304" pitchFamily="18" charset="0"/>
                <a:cs typeface="Times New Roman" panose="02020603050405020304" pitchFamily="18" charset="0"/>
              </a:rPr>
              <a:t>CHƯƠNG </a:t>
            </a:r>
            <a:r>
              <a:rPr lang="en-US" sz="1800" b="1" smtClean="0">
                <a:latin typeface="Times New Roman" panose="02020603050405020304" pitchFamily="18" charset="0"/>
                <a:cs typeface="Times New Roman" panose="02020603050405020304" pitchFamily="18" charset="0"/>
              </a:rPr>
              <a:t>0</a:t>
            </a:r>
            <a:r>
              <a:rPr lang="vi-VN" sz="1800" b="1" smtClean="0">
                <a:latin typeface="Times New Roman" panose="02020603050405020304" pitchFamily="18" charset="0"/>
                <a:cs typeface="Times New Roman" panose="02020603050405020304" pitchFamily="18" charset="0"/>
              </a:rPr>
              <a:t>5: HƯỚNG PHÁT TRIỂN</a:t>
            </a:r>
            <a:endParaRPr lang="vi-VN" sz="1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b="776"/>
          <a:stretch/>
        </p:blipFill>
        <p:spPr>
          <a:xfrm>
            <a:off x="1766942" y="793799"/>
            <a:ext cx="5580380" cy="4016094"/>
          </a:xfrm>
          <a:prstGeom prst="rect">
            <a:avLst/>
          </a:prstGeom>
        </p:spPr>
      </p:pic>
      <p:sp>
        <p:nvSpPr>
          <p:cNvPr id="3" name="Rectangle 2"/>
          <p:cNvSpPr/>
          <p:nvPr/>
        </p:nvSpPr>
        <p:spPr>
          <a:xfrm>
            <a:off x="1660519" y="170145"/>
            <a:ext cx="2666114"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quản lý loại thiết bị</a:t>
            </a:r>
            <a:endParaRPr lang="vi-VN">
              <a:solidFill>
                <a:schemeClr val="bg1"/>
              </a:solidFill>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444882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53731" y="1183083"/>
            <a:ext cx="4871752" cy="3470694"/>
          </a:xfrm>
          <a:prstGeom prst="rect">
            <a:avLst/>
          </a:prstGeom>
        </p:spPr>
      </p:pic>
      <p:pic>
        <p:nvPicPr>
          <p:cNvPr id="5" name="Picture 4"/>
          <p:cNvPicPr/>
          <p:nvPr/>
        </p:nvPicPr>
        <p:blipFill rotWithShape="1">
          <a:blip r:embed="rId3"/>
          <a:srcRect l="2499" r="4162"/>
          <a:stretch/>
        </p:blipFill>
        <p:spPr>
          <a:xfrm>
            <a:off x="5360019" y="907416"/>
            <a:ext cx="3508917" cy="4022028"/>
          </a:xfrm>
          <a:prstGeom prst="rect">
            <a:avLst/>
          </a:prstGeom>
        </p:spPr>
      </p:pic>
      <p:sp>
        <p:nvSpPr>
          <p:cNvPr id="6" name="Rectangle 5"/>
          <p:cNvSpPr/>
          <p:nvPr/>
        </p:nvSpPr>
        <p:spPr>
          <a:xfrm>
            <a:off x="280116" y="378301"/>
            <a:ext cx="2517036"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quản lý bảo hành</a:t>
            </a:r>
            <a:endParaRPr lang="vi-VN">
              <a:solidFill>
                <a:schemeClr val="bg1"/>
              </a:solidFill>
              <a:ea typeface="SimSun" panose="02010600030101010101" pitchFamily="2" charset="-122"/>
              <a:cs typeface="Times New Roman" panose="02020603050405020304" pitchFamily="18" charset="0"/>
            </a:endParaRPr>
          </a:p>
        </p:txBody>
      </p:sp>
      <p:sp>
        <p:nvSpPr>
          <p:cNvPr id="7" name="Rectangle 6"/>
          <p:cNvSpPr/>
          <p:nvPr/>
        </p:nvSpPr>
        <p:spPr>
          <a:xfrm>
            <a:off x="5309514" y="378301"/>
            <a:ext cx="2367956"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Giao diện </a:t>
            </a:r>
            <a:r>
              <a:rPr lang="vi-VN" b="1" smtClean="0">
                <a:solidFill>
                  <a:schemeClr val="bg1"/>
                </a:solidFill>
                <a:ea typeface="SimSun" panose="02010600030101010101" pitchFamily="2" charset="-122"/>
                <a:cs typeface="Times New Roman" panose="02020603050405020304" pitchFamily="18" charset="0"/>
              </a:rPr>
              <a:t>phiếu bảo hành</a:t>
            </a:r>
            <a:endParaRPr lang="vi-VN">
              <a:solidFill>
                <a:schemeClr val="bg1"/>
              </a:solidFill>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528684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14" name="Google Shape;296;p26"/>
          <p:cNvSpPr txBox="1">
            <a:spLocks/>
          </p:cNvSpPr>
          <p:nvPr/>
        </p:nvSpPr>
        <p:spPr>
          <a:xfrm>
            <a:off x="4695600" y="748386"/>
            <a:ext cx="5605187" cy="13627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vi-VN" sz="4400" smtClean="0"/>
              <a:t>KẾT LUẬN</a:t>
            </a:r>
            <a:endParaRPr lang="en-US" sz="4400"/>
          </a:p>
        </p:txBody>
      </p:sp>
      <p:sp>
        <p:nvSpPr>
          <p:cNvPr id="15" name="Google Shape;297;p26"/>
          <p:cNvSpPr txBox="1">
            <a:spLocks noGrp="1"/>
          </p:cNvSpPr>
          <p:nvPr>
            <p:ph type="subTitle" idx="1"/>
          </p:nvPr>
        </p:nvSpPr>
        <p:spPr>
          <a:xfrm>
            <a:off x="4606181" y="2456198"/>
            <a:ext cx="3457500" cy="1420500"/>
          </a:xfrm>
          <a:prstGeom prst="rect">
            <a:avLst/>
          </a:prstGeom>
        </p:spPr>
        <p:txBody>
          <a:bodyPr spcFirstLastPara="1" wrap="square" lIns="91425" tIns="91425" rIns="91425" bIns="91425" anchor="t" anchorCtr="0">
            <a:noAutofit/>
          </a:bodyPr>
          <a:lstStyle/>
          <a:p>
            <a:pPr marL="0" lvl="0" indent="0" algn="ctr"/>
            <a:r>
              <a:rPr lang="en" sz="10000" b="1" smtClean="0">
                <a:latin typeface="Arial"/>
                <a:ea typeface="Arial"/>
                <a:cs typeface="Arial"/>
                <a:sym typeface="Arial"/>
              </a:rPr>
              <a:t>0</a:t>
            </a:r>
            <a:r>
              <a:rPr lang="vi-VN" sz="10000" b="1" smtClean="0">
                <a:latin typeface="Arial"/>
                <a:ea typeface="Arial"/>
                <a:cs typeface="Arial"/>
                <a:sym typeface="Arial"/>
              </a:rPr>
              <a:t>4</a:t>
            </a:r>
            <a:endParaRPr lang="en" sz="10000" b="1">
              <a:latin typeface="Arial"/>
              <a:ea typeface="Arial"/>
              <a:cs typeface="Arial"/>
              <a:sym typeface="Arial"/>
            </a:endParaRPr>
          </a:p>
        </p:txBody>
      </p:sp>
      <p:cxnSp>
        <p:nvCxnSpPr>
          <p:cNvPr id="16" name="Google Shape;298;p26"/>
          <p:cNvCxnSpPr/>
          <p:nvPr/>
        </p:nvCxnSpPr>
        <p:spPr>
          <a:xfrm>
            <a:off x="4695600" y="2283688"/>
            <a:ext cx="4448400" cy="0"/>
          </a:xfrm>
          <a:prstGeom prst="straightConnector1">
            <a:avLst/>
          </a:prstGeom>
          <a:noFill/>
          <a:ln w="9525" cap="flat" cmpd="sng">
            <a:solidFill>
              <a:schemeClr val="accent1"/>
            </a:solidFill>
            <a:prstDash val="solid"/>
            <a:round/>
            <a:headEnd type="none" w="med" len="med"/>
            <a:tailEnd type="none" w="med" len="med"/>
          </a:ln>
        </p:spPr>
      </p:cxnSp>
      <p:sp>
        <p:nvSpPr>
          <p:cNvPr id="12" name="Google Shape;237;p23"/>
          <p:cNvSpPr/>
          <p:nvPr/>
        </p:nvSpPr>
        <p:spPr>
          <a:xfrm>
            <a:off x="468351" y="1422852"/>
            <a:ext cx="2713463" cy="2628758"/>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554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4" name="Google Shape;283;p25"/>
          <p:cNvGrpSpPr/>
          <p:nvPr/>
        </p:nvGrpSpPr>
        <p:grpSpPr>
          <a:xfrm>
            <a:off x="170985" y="208156"/>
            <a:ext cx="822753" cy="589254"/>
            <a:chOff x="6666900" y="628300"/>
            <a:chExt cx="5236725" cy="4370775"/>
          </a:xfrm>
        </p:grpSpPr>
        <p:sp>
          <p:nvSpPr>
            <p:cNvPr id="25"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5;p25"/>
            <p:cNvSpPr/>
            <p:nvPr/>
          </p:nvSpPr>
          <p:spPr>
            <a:xfrm>
              <a:off x="8826614" y="2063843"/>
              <a:ext cx="917298"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p25"/>
            <p:cNvSpPr/>
            <p:nvPr/>
          </p:nvSpPr>
          <p:spPr>
            <a:xfrm>
              <a:off x="8249550" y="1319411"/>
              <a:ext cx="2071424" cy="2406174"/>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Rectangle 31"/>
          <p:cNvSpPr/>
          <p:nvPr/>
        </p:nvSpPr>
        <p:spPr>
          <a:xfrm>
            <a:off x="993738" y="237892"/>
            <a:ext cx="2023311" cy="415498"/>
          </a:xfrm>
          <a:prstGeom prst="rect">
            <a:avLst/>
          </a:prstGeom>
        </p:spPr>
        <p:txBody>
          <a:bodyPr wrap="none">
            <a:spAutoFit/>
          </a:bodyPr>
          <a:lstStyle/>
          <a:p>
            <a:pPr algn="ctr">
              <a:lnSpc>
                <a:spcPct val="150000"/>
              </a:lnSpc>
            </a:pPr>
            <a:r>
              <a:rPr lang="vi-VN" b="1" smtClean="0">
                <a:solidFill>
                  <a:schemeClr val="bg1"/>
                </a:solidFill>
                <a:ea typeface="SimSun" panose="02010600030101010101" pitchFamily="2" charset="-122"/>
                <a:cs typeface="Times New Roman" panose="02020603050405020304" pitchFamily="18" charset="0"/>
              </a:rPr>
              <a:t>KẾT QUẢ ĐẠT ĐƯỢC</a:t>
            </a:r>
            <a:endParaRPr lang="vi-VN">
              <a:solidFill>
                <a:schemeClr val="bg1"/>
              </a:solidFill>
              <a:ea typeface="SimSun" panose="02010600030101010101" pitchFamily="2" charset="-122"/>
              <a:cs typeface="Times New Roman" panose="02020603050405020304" pitchFamily="18" charset="0"/>
            </a:endParaRPr>
          </a:p>
        </p:txBody>
      </p:sp>
      <p:sp>
        <p:nvSpPr>
          <p:cNvPr id="33" name="Google Shape;282;p25"/>
          <p:cNvSpPr/>
          <p:nvPr/>
        </p:nvSpPr>
        <p:spPr>
          <a:xfrm>
            <a:off x="171888" y="2893929"/>
            <a:ext cx="821850" cy="592686"/>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p25"/>
          <p:cNvSpPr/>
          <p:nvPr/>
        </p:nvSpPr>
        <p:spPr>
          <a:xfrm>
            <a:off x="483612" y="2972699"/>
            <a:ext cx="197498" cy="276023"/>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Rectangle 34"/>
          <p:cNvSpPr/>
          <p:nvPr/>
        </p:nvSpPr>
        <p:spPr>
          <a:xfrm>
            <a:off x="992834" y="2902961"/>
            <a:ext cx="2081019" cy="415498"/>
          </a:xfrm>
          <a:prstGeom prst="rect">
            <a:avLst/>
          </a:prstGeom>
        </p:spPr>
        <p:txBody>
          <a:bodyPr wrap="none">
            <a:spAutoFit/>
          </a:bodyPr>
          <a:lstStyle/>
          <a:p>
            <a:pPr algn="ctr">
              <a:lnSpc>
                <a:spcPct val="150000"/>
              </a:lnSpc>
            </a:pPr>
            <a:r>
              <a:rPr lang="vi-VN" b="1" smtClean="0">
                <a:solidFill>
                  <a:schemeClr val="bg1"/>
                </a:solidFill>
                <a:ea typeface="SimSun" panose="02010600030101010101" pitchFamily="2" charset="-122"/>
                <a:cs typeface="Times New Roman" panose="02020603050405020304" pitchFamily="18" charset="0"/>
              </a:rPr>
              <a:t>HẠN CHẾ CỦA ĐỀ TÀI</a:t>
            </a:r>
            <a:endParaRPr lang="vi-VN">
              <a:solidFill>
                <a:schemeClr val="bg1"/>
              </a:solidFill>
              <a:ea typeface="SimSun" panose="02010600030101010101" pitchFamily="2" charset="-122"/>
              <a:cs typeface="Times New Roman" panose="02020603050405020304" pitchFamily="18" charset="0"/>
            </a:endParaRPr>
          </a:p>
        </p:txBody>
      </p:sp>
      <p:sp>
        <p:nvSpPr>
          <p:cNvPr id="6" name="Rectangle 5"/>
          <p:cNvSpPr/>
          <p:nvPr/>
        </p:nvSpPr>
        <p:spPr>
          <a:xfrm>
            <a:off x="992834" y="3479181"/>
            <a:ext cx="7846366" cy="1354217"/>
          </a:xfrm>
          <a:prstGeom prst="rect">
            <a:avLst/>
          </a:prstGeom>
        </p:spPr>
        <p:txBody>
          <a:bodyPr wrap="square">
            <a:spAutoFit/>
          </a:bodyPr>
          <a:lstStyle/>
          <a:p>
            <a:pPr algn="just">
              <a:spcBef>
                <a:spcPts val="600"/>
              </a:spcBef>
              <a:spcAft>
                <a:spcPts val="600"/>
              </a:spcAft>
            </a:pPr>
            <a:r>
              <a:rPr lang="vi-VN" sz="1800" smtClean="0">
                <a:solidFill>
                  <a:schemeClr val="bg1"/>
                </a:solidFill>
                <a:latin typeface="+mj-lt"/>
                <a:ea typeface="SimSun" panose="02010600030101010101" pitchFamily="2" charset="-122"/>
                <a:cs typeface="Times New Roman" panose="02020603050405020304" pitchFamily="18" charset="0"/>
              </a:rPr>
              <a:t>- Chức </a:t>
            </a:r>
            <a:r>
              <a:rPr lang="vi-VN" sz="1800">
                <a:solidFill>
                  <a:schemeClr val="bg1"/>
                </a:solidFill>
                <a:latin typeface="+mj-lt"/>
                <a:ea typeface="SimSun" panose="02010600030101010101" pitchFamily="2" charset="-122"/>
                <a:cs typeface="Times New Roman" panose="02020603050405020304" pitchFamily="18" charset="0"/>
              </a:rPr>
              <a:t>năng bán hàng của chương trình chưa thể mua nhiều sản phẩm trong cùng một hóa </a:t>
            </a:r>
            <a:r>
              <a:rPr lang="vi-VN" sz="1800" smtClean="0">
                <a:solidFill>
                  <a:schemeClr val="bg1"/>
                </a:solidFill>
                <a:latin typeface="+mj-lt"/>
                <a:ea typeface="SimSun" panose="02010600030101010101" pitchFamily="2" charset="-122"/>
                <a:cs typeface="Times New Roman" panose="02020603050405020304" pitchFamily="18" charset="0"/>
              </a:rPr>
              <a:t>đơn.</a:t>
            </a:r>
          </a:p>
          <a:p>
            <a:pPr algn="just">
              <a:spcBef>
                <a:spcPts val="600"/>
              </a:spcBef>
              <a:spcAft>
                <a:spcPts val="600"/>
              </a:spcAft>
            </a:pPr>
            <a:r>
              <a:rPr lang="vi-VN" sz="1800" smtClean="0">
                <a:solidFill>
                  <a:schemeClr val="bg1"/>
                </a:solidFill>
                <a:latin typeface="+mj-lt"/>
                <a:ea typeface="SimSun" panose="02010600030101010101" pitchFamily="2" charset="-122"/>
                <a:cs typeface="Times New Roman" panose="02020603050405020304" pitchFamily="18" charset="0"/>
              </a:rPr>
              <a:t>- Chương </a:t>
            </a:r>
            <a:r>
              <a:rPr lang="vi-VN" sz="1800">
                <a:solidFill>
                  <a:schemeClr val="bg1"/>
                </a:solidFill>
                <a:latin typeface="+mj-lt"/>
                <a:ea typeface="SimSun" panose="02010600030101010101" pitchFamily="2" charset="-122"/>
                <a:cs typeface="Times New Roman" panose="02020603050405020304" pitchFamily="18" charset="0"/>
              </a:rPr>
              <a:t>trình vẫn còn thiếu chức năng thống kê doanh thu theo tuần, tháng, năm như mong muốn.</a:t>
            </a:r>
            <a:endParaRPr lang="en-US" sz="1800">
              <a:solidFill>
                <a:schemeClr val="bg1"/>
              </a:solidFill>
              <a:effectLst/>
              <a:latin typeface="+mj-lt"/>
              <a:ea typeface="SimSun" panose="02010600030101010101" pitchFamily="2" charset="-122"/>
              <a:cs typeface="Times New Roman" panose="02020603050405020304" pitchFamily="18" charset="0"/>
            </a:endParaRPr>
          </a:p>
        </p:txBody>
      </p:sp>
      <p:sp>
        <p:nvSpPr>
          <p:cNvPr id="7" name="Rectangle 6"/>
          <p:cNvSpPr/>
          <p:nvPr/>
        </p:nvSpPr>
        <p:spPr>
          <a:xfrm>
            <a:off x="992834" y="797410"/>
            <a:ext cx="7943010" cy="2031325"/>
          </a:xfrm>
          <a:prstGeom prst="rect">
            <a:avLst/>
          </a:prstGeom>
        </p:spPr>
        <p:txBody>
          <a:bodyPr wrap="square">
            <a:spAutoFit/>
          </a:bodyPr>
          <a:lstStyle/>
          <a:p>
            <a:pPr algn="just"/>
            <a:r>
              <a:rPr lang="vi-VN" sz="1800" smtClean="0">
                <a:solidFill>
                  <a:schemeClr val="bg1"/>
                </a:solidFill>
                <a:latin typeface="+mj-lt"/>
                <a:ea typeface="SimSun" panose="02010600030101010101" pitchFamily="2" charset="-122"/>
              </a:rPr>
              <a:t>- Xây </a:t>
            </a:r>
            <a:r>
              <a:rPr lang="vi-VN" sz="1800">
                <a:solidFill>
                  <a:schemeClr val="bg1"/>
                </a:solidFill>
                <a:latin typeface="+mj-lt"/>
                <a:ea typeface="SimSun" panose="02010600030101010101" pitchFamily="2" charset="-122"/>
              </a:rPr>
              <a:t>dựng được một phần mềm quản lý với đầy đủ chức năng cần thiết cho việc bán </a:t>
            </a:r>
            <a:r>
              <a:rPr lang="vi-VN" sz="1800" smtClean="0">
                <a:solidFill>
                  <a:schemeClr val="bg1"/>
                </a:solidFill>
                <a:latin typeface="+mj-lt"/>
                <a:ea typeface="SimSun" panose="02010600030101010101" pitchFamily="2" charset="-122"/>
              </a:rPr>
              <a:t>hàng</a:t>
            </a:r>
          </a:p>
          <a:p>
            <a:pPr algn="just"/>
            <a:r>
              <a:rPr lang="vi-VN" sz="1800" smtClean="0">
                <a:solidFill>
                  <a:schemeClr val="bg1"/>
                </a:solidFill>
                <a:latin typeface="+mj-lt"/>
              </a:rPr>
              <a:t>- Có </a:t>
            </a:r>
            <a:r>
              <a:rPr lang="vi-VN" sz="1800">
                <a:solidFill>
                  <a:schemeClr val="bg1"/>
                </a:solidFill>
                <a:latin typeface="+mj-lt"/>
              </a:rPr>
              <a:t>thể tìm kiếm thông tin và xuất thông tin ra file Excel phục vụ việc báo cáo thống </a:t>
            </a:r>
            <a:r>
              <a:rPr lang="vi-VN" sz="1800" smtClean="0">
                <a:solidFill>
                  <a:schemeClr val="bg1"/>
                </a:solidFill>
                <a:latin typeface="+mj-lt"/>
              </a:rPr>
              <a:t>kê</a:t>
            </a:r>
          </a:p>
          <a:p>
            <a:pPr algn="just"/>
            <a:r>
              <a:rPr lang="vi-VN" sz="1800" smtClean="0">
                <a:solidFill>
                  <a:schemeClr val="bg1"/>
                </a:solidFill>
                <a:latin typeface="+mj-lt"/>
              </a:rPr>
              <a:t>- Phân </a:t>
            </a:r>
            <a:r>
              <a:rPr lang="vi-VN" sz="1800">
                <a:solidFill>
                  <a:schemeClr val="bg1"/>
                </a:solidFill>
                <a:latin typeface="+mj-lt"/>
              </a:rPr>
              <a:t>quyền theo tài khoản đăng </a:t>
            </a:r>
            <a:r>
              <a:rPr lang="vi-VN" sz="1800" smtClean="0">
                <a:solidFill>
                  <a:schemeClr val="bg1"/>
                </a:solidFill>
                <a:latin typeface="+mj-lt"/>
              </a:rPr>
              <a:t>nhập</a:t>
            </a:r>
          </a:p>
          <a:p>
            <a:pPr algn="just"/>
            <a:r>
              <a:rPr lang="vi-VN" sz="1800" smtClean="0">
                <a:solidFill>
                  <a:schemeClr val="bg1"/>
                </a:solidFill>
                <a:latin typeface="+mj-lt"/>
              </a:rPr>
              <a:t>- Báo </a:t>
            </a:r>
            <a:r>
              <a:rPr lang="vi-VN" sz="1800">
                <a:solidFill>
                  <a:schemeClr val="bg1"/>
                </a:solidFill>
                <a:latin typeface="+mj-lt"/>
              </a:rPr>
              <a:t>cáo, in hóa </a:t>
            </a:r>
            <a:r>
              <a:rPr lang="vi-VN" sz="1800" smtClean="0">
                <a:solidFill>
                  <a:schemeClr val="bg1"/>
                </a:solidFill>
                <a:latin typeface="+mj-lt"/>
              </a:rPr>
              <a:t>đơn</a:t>
            </a:r>
          </a:p>
          <a:p>
            <a:pPr algn="just"/>
            <a:r>
              <a:rPr lang="vi-VN" sz="1800" smtClean="0">
                <a:solidFill>
                  <a:schemeClr val="bg1"/>
                </a:solidFill>
                <a:latin typeface="+mj-lt"/>
              </a:rPr>
              <a:t>- Giao </a:t>
            </a:r>
            <a:r>
              <a:rPr lang="vi-VN" sz="1800">
                <a:solidFill>
                  <a:schemeClr val="bg1"/>
                </a:solidFill>
                <a:latin typeface="+mj-lt"/>
              </a:rPr>
              <a:t>diện chương trình thân thiện, dễ sử dụng, trực quan là linh hoạt</a:t>
            </a:r>
            <a:endParaRPr lang="en-US" sz="1800">
              <a:solidFill>
                <a:schemeClr val="bg1"/>
              </a:solidFill>
              <a:latin typeface="+mj-lt"/>
            </a:endParaRPr>
          </a:p>
        </p:txBody>
      </p:sp>
    </p:spTree>
    <p:extLst>
      <p:ext uri="{BB962C8B-B14F-4D97-AF65-F5344CB8AC3E}">
        <p14:creationId xmlns:p14="http://schemas.microsoft.com/office/powerpoint/2010/main" val="1265256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14" name="Google Shape;296;p26"/>
          <p:cNvSpPr txBox="1">
            <a:spLocks/>
          </p:cNvSpPr>
          <p:nvPr/>
        </p:nvSpPr>
        <p:spPr>
          <a:xfrm>
            <a:off x="2806751" y="955059"/>
            <a:ext cx="7207282" cy="13627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vi-VN" sz="4400" smtClean="0"/>
              <a:t>HƯỚNG PHÁT TRIỂN</a:t>
            </a:r>
            <a:endParaRPr lang="en-US" sz="4400"/>
          </a:p>
        </p:txBody>
      </p:sp>
      <p:sp>
        <p:nvSpPr>
          <p:cNvPr id="15" name="Google Shape;297;p26"/>
          <p:cNvSpPr txBox="1">
            <a:spLocks noGrp="1"/>
          </p:cNvSpPr>
          <p:nvPr>
            <p:ph type="subTitle" idx="1"/>
          </p:nvPr>
        </p:nvSpPr>
        <p:spPr>
          <a:xfrm>
            <a:off x="4606181" y="2456198"/>
            <a:ext cx="3457500" cy="1420500"/>
          </a:xfrm>
          <a:prstGeom prst="rect">
            <a:avLst/>
          </a:prstGeom>
        </p:spPr>
        <p:txBody>
          <a:bodyPr spcFirstLastPara="1" wrap="square" lIns="91425" tIns="91425" rIns="91425" bIns="91425" anchor="t" anchorCtr="0">
            <a:noAutofit/>
          </a:bodyPr>
          <a:lstStyle/>
          <a:p>
            <a:pPr marL="0" lvl="0" indent="0" algn="ctr"/>
            <a:r>
              <a:rPr lang="en" sz="10000" b="1" smtClean="0">
                <a:latin typeface="Arial"/>
                <a:ea typeface="Arial"/>
                <a:cs typeface="Arial"/>
                <a:sym typeface="Arial"/>
              </a:rPr>
              <a:t>0</a:t>
            </a:r>
            <a:r>
              <a:rPr lang="vi-VN" sz="10000" b="1" smtClean="0">
                <a:latin typeface="Arial"/>
                <a:ea typeface="Arial"/>
                <a:cs typeface="Arial"/>
                <a:sym typeface="Arial"/>
              </a:rPr>
              <a:t>5</a:t>
            </a:r>
            <a:endParaRPr lang="en" sz="10000" b="1">
              <a:latin typeface="Arial"/>
              <a:ea typeface="Arial"/>
              <a:cs typeface="Arial"/>
              <a:sym typeface="Arial"/>
            </a:endParaRPr>
          </a:p>
        </p:txBody>
      </p:sp>
      <p:cxnSp>
        <p:nvCxnSpPr>
          <p:cNvPr id="16" name="Google Shape;298;p26"/>
          <p:cNvCxnSpPr/>
          <p:nvPr/>
        </p:nvCxnSpPr>
        <p:spPr>
          <a:xfrm>
            <a:off x="4695600" y="2283688"/>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13" name="Google Shape;238;p23"/>
          <p:cNvGrpSpPr/>
          <p:nvPr/>
        </p:nvGrpSpPr>
        <p:grpSpPr>
          <a:xfrm>
            <a:off x="0" y="1777971"/>
            <a:ext cx="2200778" cy="2006010"/>
            <a:chOff x="6226275" y="3911538"/>
            <a:chExt cx="900325" cy="894450"/>
          </a:xfrm>
        </p:grpSpPr>
        <p:sp>
          <p:nvSpPr>
            <p:cNvPr id="17"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36525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20" name="Google Shape;220;p23"/>
          <p:cNvSpPr txBox="1">
            <a:spLocks noGrp="1"/>
          </p:cNvSpPr>
          <p:nvPr>
            <p:ph type="title" idx="2"/>
          </p:nvPr>
        </p:nvSpPr>
        <p:spPr>
          <a:xfrm>
            <a:off x="390332" y="3832541"/>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6" name="Google Shape;226;p23"/>
          <p:cNvSpPr txBox="1">
            <a:spLocks noGrp="1"/>
          </p:cNvSpPr>
          <p:nvPr>
            <p:ph type="title" idx="8"/>
          </p:nvPr>
        </p:nvSpPr>
        <p:spPr>
          <a:xfrm>
            <a:off x="1050814" y="511064"/>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8" name="Google Shape;228;p23"/>
          <p:cNvSpPr txBox="1">
            <a:spLocks noGrp="1"/>
          </p:cNvSpPr>
          <p:nvPr>
            <p:ph type="title" idx="13"/>
          </p:nvPr>
        </p:nvSpPr>
        <p:spPr>
          <a:xfrm>
            <a:off x="1050814" y="1622321"/>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30" name="Google Shape;230;p23"/>
          <p:cNvSpPr txBox="1">
            <a:spLocks noGrp="1"/>
          </p:cNvSpPr>
          <p:nvPr>
            <p:ph type="title" idx="15"/>
          </p:nvPr>
        </p:nvSpPr>
        <p:spPr>
          <a:xfrm>
            <a:off x="1050814" y="27301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47" name="Google Shape;247;p23"/>
          <p:cNvSpPr/>
          <p:nvPr/>
        </p:nvSpPr>
        <p:spPr>
          <a:xfrm>
            <a:off x="549844" y="599895"/>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30739" y="2822409"/>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50294" y="3918923"/>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26224" y="17845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7" name="Rectangle 16"/>
          <p:cNvSpPr/>
          <p:nvPr/>
        </p:nvSpPr>
        <p:spPr>
          <a:xfrm>
            <a:off x="1639264" y="628723"/>
            <a:ext cx="5355953" cy="400110"/>
          </a:xfrm>
          <a:prstGeom prst="rect">
            <a:avLst/>
          </a:prstGeom>
        </p:spPr>
        <p:txBody>
          <a:bodyPr wrap="none">
            <a:spAutoFit/>
          </a:bodyPr>
          <a:lstStyle/>
          <a:p>
            <a:pPr algn="just"/>
            <a:r>
              <a:rPr lang="vi-VN" sz="2000">
                <a:solidFill>
                  <a:schemeClr val="bg1"/>
                </a:solidFill>
                <a:latin typeface="Times New Roman" panose="02020603050405020304" pitchFamily="18" charset="0"/>
                <a:ea typeface="SimSun" panose="02010600030101010101" pitchFamily="2" charset="-122"/>
              </a:rPr>
              <a:t>Chỉnh sửa giao diện mang tính chuyên nghiệp hơn</a:t>
            </a:r>
            <a:endParaRPr lang="en-US" sz="2000">
              <a:solidFill>
                <a:schemeClr val="bg1"/>
              </a:solidFill>
            </a:endParaRPr>
          </a:p>
        </p:txBody>
      </p:sp>
      <p:sp>
        <p:nvSpPr>
          <p:cNvPr id="18" name="Rectangle 17"/>
          <p:cNvSpPr/>
          <p:nvPr/>
        </p:nvSpPr>
        <p:spPr>
          <a:xfrm>
            <a:off x="1616612" y="1463872"/>
            <a:ext cx="7237455" cy="1015663"/>
          </a:xfrm>
          <a:prstGeom prst="rect">
            <a:avLst/>
          </a:prstGeom>
        </p:spPr>
        <p:txBody>
          <a:bodyPr wrap="square">
            <a:spAutoFit/>
          </a:bodyPr>
          <a:lstStyle/>
          <a:p>
            <a:pPr algn="just"/>
            <a:r>
              <a:rPr lang="vi-VN" sz="2000">
                <a:solidFill>
                  <a:schemeClr val="bg1"/>
                </a:solidFill>
                <a:latin typeface="Times New Roman" panose="02020603050405020304" pitchFamily="18" charset="0"/>
                <a:ea typeface="SimSun" panose="02010600030101010101" pitchFamily="2" charset="-122"/>
              </a:rPr>
              <a:t>Thực hiện thêm việc kiểm thử và cập nhật kết quả vào kịch bản kiểm thử, nếu xác nhận chương trình xuất hiện lỗi thì sẽ tiến hành khắc phục lỗi</a:t>
            </a:r>
            <a:endParaRPr lang="en-US" sz="2000">
              <a:solidFill>
                <a:schemeClr val="bg1"/>
              </a:solidFill>
            </a:endParaRPr>
          </a:p>
        </p:txBody>
      </p:sp>
      <p:sp>
        <p:nvSpPr>
          <p:cNvPr id="19" name="Rectangle 18"/>
          <p:cNvSpPr/>
          <p:nvPr/>
        </p:nvSpPr>
        <p:spPr>
          <a:xfrm>
            <a:off x="1567232" y="2735018"/>
            <a:ext cx="7212495" cy="707886"/>
          </a:xfrm>
          <a:prstGeom prst="rect">
            <a:avLst/>
          </a:prstGeom>
        </p:spPr>
        <p:txBody>
          <a:bodyPr wrap="square">
            <a:spAutoFit/>
          </a:bodyPr>
          <a:lstStyle/>
          <a:p>
            <a:pPr algn="just"/>
            <a:r>
              <a:rPr lang="vi-VN" sz="2000">
                <a:solidFill>
                  <a:schemeClr val="bg1"/>
                </a:solidFill>
                <a:latin typeface="Times New Roman" panose="02020603050405020304" pitchFamily="18" charset="0"/>
                <a:ea typeface="SimSun" panose="02010600030101010101" pitchFamily="2" charset="-122"/>
              </a:rPr>
              <a:t>Thiết kế chức năng bán hàng để khách hàng có thể mua nhiều sản phẩm trong cùng một hóa đơn</a:t>
            </a:r>
            <a:endParaRPr lang="en-US" sz="2000">
              <a:solidFill>
                <a:schemeClr val="bg1"/>
              </a:solidFill>
            </a:endParaRPr>
          </a:p>
        </p:txBody>
      </p:sp>
      <p:sp>
        <p:nvSpPr>
          <p:cNvPr id="20" name="Rectangle 19"/>
          <p:cNvSpPr/>
          <p:nvPr/>
        </p:nvSpPr>
        <p:spPr>
          <a:xfrm>
            <a:off x="1539194" y="3874231"/>
            <a:ext cx="7181059" cy="707886"/>
          </a:xfrm>
          <a:prstGeom prst="rect">
            <a:avLst/>
          </a:prstGeom>
        </p:spPr>
        <p:txBody>
          <a:bodyPr wrap="square">
            <a:spAutoFit/>
          </a:bodyPr>
          <a:lstStyle/>
          <a:p>
            <a:pPr algn="just"/>
            <a:r>
              <a:rPr lang="vi-VN" sz="2000">
                <a:solidFill>
                  <a:schemeClr val="bg1"/>
                </a:solidFill>
                <a:latin typeface="Times New Roman" panose="02020603050405020304" pitchFamily="18" charset="0"/>
                <a:ea typeface="SimSun" panose="02010600030101010101" pitchFamily="2" charset="-122"/>
              </a:rPr>
              <a:t>Bổ sung thêm các chức năng khác: thống kê tổng doanh thu theo tuần, theo tháng và theo năm</a:t>
            </a:r>
            <a:endParaRPr lang="en-US" sz="2000">
              <a:solidFill>
                <a:schemeClr val="bg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26;p40"/>
          <p:cNvSpPr txBox="1">
            <a:spLocks noGrp="1"/>
          </p:cNvSpPr>
          <p:nvPr>
            <p:ph type="ctrTitle"/>
          </p:nvPr>
        </p:nvSpPr>
        <p:spPr>
          <a:xfrm>
            <a:off x="118946" y="527825"/>
            <a:ext cx="8883805" cy="13976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b="1" smtClean="0">
                <a:latin typeface="+mj-lt"/>
              </a:rPr>
              <a:t>XIN CHÂN THÀNH CẢM ƠN THẦY/CÔ VÀ CÁC BẠN SINH VIÊN</a:t>
            </a:r>
            <a:endParaRPr sz="4000" b="1">
              <a:latin typeface="+mj-lt"/>
            </a:endParaRPr>
          </a:p>
        </p:txBody>
      </p:sp>
      <p:sp>
        <p:nvSpPr>
          <p:cNvPr id="5" name="Google Shape;161;p30"/>
          <p:cNvSpPr txBox="1">
            <a:spLocks noGrp="1"/>
          </p:cNvSpPr>
          <p:nvPr>
            <p:ph type="subTitle" idx="1"/>
          </p:nvPr>
        </p:nvSpPr>
        <p:spPr>
          <a:xfrm>
            <a:off x="2674260" y="1925443"/>
            <a:ext cx="3773176" cy="42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sz="2400" dirty="0">
                <a:latin typeface="+mj-lt"/>
              </a:rPr>
              <a:t>Đã lắng </a:t>
            </a:r>
            <a:r>
              <a:rPr lang="vi-VN" sz="2400">
                <a:latin typeface="+mj-lt"/>
              </a:rPr>
              <a:t>nghe </a:t>
            </a:r>
            <a:r>
              <a:rPr lang="vi-VN" sz="2400" smtClean="0">
                <a:latin typeface="+mj-lt"/>
              </a:rPr>
              <a:t>và theo dõi !!!</a:t>
            </a:r>
            <a:endParaRPr sz="2400" dirty="0">
              <a:latin typeface="+mj-lt"/>
            </a:endParaRPr>
          </a:p>
        </p:txBody>
      </p:sp>
      <p:sp>
        <p:nvSpPr>
          <p:cNvPr id="17" name="Google Shape;1005;p37"/>
          <p:cNvSpPr/>
          <p:nvPr/>
        </p:nvSpPr>
        <p:spPr>
          <a:xfrm>
            <a:off x="2694525" y="3433908"/>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6;p37"/>
          <p:cNvSpPr/>
          <p:nvPr/>
        </p:nvSpPr>
        <p:spPr>
          <a:xfrm>
            <a:off x="2988526" y="3392339"/>
            <a:ext cx="45719" cy="45719"/>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9;p37"/>
          <p:cNvSpPr/>
          <p:nvPr/>
        </p:nvSpPr>
        <p:spPr>
          <a:xfrm>
            <a:off x="3010869" y="2837007"/>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0;p37"/>
          <p:cNvSpPr/>
          <p:nvPr/>
        </p:nvSpPr>
        <p:spPr>
          <a:xfrm>
            <a:off x="2780275" y="3519643"/>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1;p37"/>
          <p:cNvSpPr/>
          <p:nvPr/>
        </p:nvSpPr>
        <p:spPr>
          <a:xfrm>
            <a:off x="2780275" y="3519643"/>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1012;p37"/>
          <p:cNvGrpSpPr/>
          <p:nvPr/>
        </p:nvGrpSpPr>
        <p:grpSpPr>
          <a:xfrm>
            <a:off x="2892667" y="3603733"/>
            <a:ext cx="235606" cy="294716"/>
            <a:chOff x="2905736" y="2888729"/>
            <a:chExt cx="235606" cy="294716"/>
          </a:xfrm>
        </p:grpSpPr>
        <p:sp>
          <p:nvSpPr>
            <p:cNvPr id="2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018;p37"/>
          <p:cNvSpPr/>
          <p:nvPr/>
        </p:nvSpPr>
        <p:spPr>
          <a:xfrm>
            <a:off x="4767463" y="3433908"/>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9;p37"/>
          <p:cNvSpPr/>
          <p:nvPr/>
        </p:nvSpPr>
        <p:spPr>
          <a:xfrm>
            <a:off x="5025846" y="3387538"/>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0;p37"/>
          <p:cNvSpPr/>
          <p:nvPr/>
        </p:nvSpPr>
        <p:spPr>
          <a:xfrm>
            <a:off x="5084638" y="2782048"/>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2;p37"/>
          <p:cNvSpPr/>
          <p:nvPr/>
        </p:nvSpPr>
        <p:spPr>
          <a:xfrm>
            <a:off x="4854043" y="3519643"/>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3;p37"/>
          <p:cNvSpPr/>
          <p:nvPr/>
        </p:nvSpPr>
        <p:spPr>
          <a:xfrm>
            <a:off x="4854043" y="3519643"/>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25;p37"/>
          <p:cNvSpPr/>
          <p:nvPr/>
        </p:nvSpPr>
        <p:spPr>
          <a:xfrm>
            <a:off x="3730986" y="3433908"/>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6;p37"/>
          <p:cNvSpPr/>
          <p:nvPr/>
        </p:nvSpPr>
        <p:spPr>
          <a:xfrm>
            <a:off x="3985731" y="4059942"/>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27;p37"/>
          <p:cNvSpPr/>
          <p:nvPr/>
        </p:nvSpPr>
        <p:spPr>
          <a:xfrm>
            <a:off x="4047346" y="3965029"/>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28;p37"/>
          <p:cNvSpPr/>
          <p:nvPr/>
        </p:nvSpPr>
        <p:spPr>
          <a:xfrm>
            <a:off x="4011543" y="4681825"/>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29;p37"/>
          <p:cNvSpPr/>
          <p:nvPr/>
        </p:nvSpPr>
        <p:spPr>
          <a:xfrm>
            <a:off x="3817566" y="3519643"/>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30;p37"/>
          <p:cNvSpPr/>
          <p:nvPr/>
        </p:nvSpPr>
        <p:spPr>
          <a:xfrm>
            <a:off x="3817566" y="3519643"/>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32;p37"/>
          <p:cNvSpPr/>
          <p:nvPr/>
        </p:nvSpPr>
        <p:spPr>
          <a:xfrm>
            <a:off x="5803924" y="3433908"/>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33;p37"/>
          <p:cNvSpPr/>
          <p:nvPr/>
        </p:nvSpPr>
        <p:spPr>
          <a:xfrm>
            <a:off x="6059499" y="4059942"/>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4;p37"/>
          <p:cNvSpPr/>
          <p:nvPr/>
        </p:nvSpPr>
        <p:spPr>
          <a:xfrm>
            <a:off x="6121115" y="3876788"/>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35;p37"/>
          <p:cNvSpPr/>
          <p:nvPr/>
        </p:nvSpPr>
        <p:spPr>
          <a:xfrm>
            <a:off x="6084481" y="4680979"/>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36;p37"/>
          <p:cNvSpPr/>
          <p:nvPr/>
        </p:nvSpPr>
        <p:spPr>
          <a:xfrm>
            <a:off x="5890504" y="3519643"/>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37;p37"/>
          <p:cNvSpPr/>
          <p:nvPr/>
        </p:nvSpPr>
        <p:spPr>
          <a:xfrm>
            <a:off x="5890504" y="3519643"/>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1048;p37"/>
          <p:cNvGrpSpPr/>
          <p:nvPr/>
        </p:nvGrpSpPr>
        <p:grpSpPr>
          <a:xfrm>
            <a:off x="4972675" y="3617522"/>
            <a:ext cx="222293" cy="237986"/>
            <a:chOff x="5029650" y="894850"/>
            <a:chExt cx="1559950" cy="1670075"/>
          </a:xfrm>
        </p:grpSpPr>
        <p:sp>
          <p:nvSpPr>
            <p:cNvPr id="45"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053;p37"/>
          <p:cNvGrpSpPr/>
          <p:nvPr/>
        </p:nvGrpSpPr>
        <p:grpSpPr>
          <a:xfrm>
            <a:off x="6021975" y="3628723"/>
            <a:ext cx="196025" cy="243061"/>
            <a:chOff x="736175" y="1051000"/>
            <a:chExt cx="1678300" cy="2081000"/>
          </a:xfrm>
        </p:grpSpPr>
        <p:sp>
          <p:nvSpPr>
            <p:cNvPr id="50"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058;p37"/>
          <p:cNvGrpSpPr/>
          <p:nvPr/>
        </p:nvGrpSpPr>
        <p:grpSpPr>
          <a:xfrm>
            <a:off x="3966899" y="3636663"/>
            <a:ext cx="160902" cy="226360"/>
            <a:chOff x="2790850" y="955650"/>
            <a:chExt cx="1984000" cy="2791125"/>
          </a:xfrm>
        </p:grpSpPr>
        <p:sp>
          <p:nvSpPr>
            <p:cNvPr id="55"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1017;p37"/>
          <p:cNvSpPr/>
          <p:nvPr/>
        </p:nvSpPr>
        <p:spPr>
          <a:xfrm>
            <a:off x="2952614" y="2738813"/>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17;p37"/>
          <p:cNvSpPr/>
          <p:nvPr/>
        </p:nvSpPr>
        <p:spPr>
          <a:xfrm>
            <a:off x="5034743" y="2731359"/>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04;p37"/>
          <p:cNvSpPr/>
          <p:nvPr/>
        </p:nvSpPr>
        <p:spPr>
          <a:xfrm>
            <a:off x="2281866" y="3357691"/>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4441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533281" y="1001483"/>
            <a:ext cx="3530400" cy="13627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smtClean="0"/>
              <a:t>TỔNG QUAN</a:t>
            </a:r>
            <a:endParaRPr sz="4400">
              <a:solidFill>
                <a:srgbClr val="FFFFFF"/>
              </a:solidFill>
            </a:endParaRPr>
          </a:p>
        </p:txBody>
      </p:sp>
      <p:sp>
        <p:nvSpPr>
          <p:cNvPr id="297" name="Google Shape;297;p26"/>
          <p:cNvSpPr txBox="1">
            <a:spLocks noGrp="1"/>
          </p:cNvSpPr>
          <p:nvPr>
            <p:ph type="subTitle" idx="1"/>
          </p:nvPr>
        </p:nvSpPr>
        <p:spPr>
          <a:xfrm>
            <a:off x="4606181" y="2456198"/>
            <a:ext cx="3457500" cy="1420500"/>
          </a:xfrm>
          <a:prstGeom prst="rect">
            <a:avLst/>
          </a:prstGeom>
        </p:spPr>
        <p:txBody>
          <a:bodyPr spcFirstLastPara="1" wrap="square" lIns="91425" tIns="91425" rIns="91425" bIns="91425" anchor="t" anchorCtr="0">
            <a:noAutofit/>
          </a:bodyPr>
          <a:lstStyle/>
          <a:p>
            <a:pPr marL="0" lvl="0" indent="0" algn="ctr"/>
            <a:r>
              <a:rPr lang="en" sz="10000" b="1">
                <a:latin typeface="Arial"/>
                <a:ea typeface="Arial"/>
                <a:cs typeface="Arial"/>
                <a:sym typeface="Arial"/>
              </a:rPr>
              <a:t>01</a:t>
            </a:r>
          </a:p>
        </p:txBody>
      </p:sp>
      <p:cxnSp>
        <p:nvCxnSpPr>
          <p:cNvPr id="298" name="Google Shape;298;p26"/>
          <p:cNvCxnSpPr/>
          <p:nvPr/>
        </p:nvCxnSpPr>
        <p:spPr>
          <a:xfrm>
            <a:off x="4695600" y="2283688"/>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237;p23"/>
          <p:cNvSpPr/>
          <p:nvPr/>
        </p:nvSpPr>
        <p:spPr>
          <a:xfrm>
            <a:off x="1175263" y="1814887"/>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238;p23"/>
          <p:cNvGrpSpPr/>
          <p:nvPr/>
        </p:nvGrpSpPr>
        <p:grpSpPr>
          <a:xfrm>
            <a:off x="2570816" y="1138086"/>
            <a:ext cx="428915" cy="426116"/>
            <a:chOff x="6226275" y="3911538"/>
            <a:chExt cx="900325" cy="894450"/>
          </a:xfrm>
        </p:grpSpPr>
        <p:sp>
          <p:nvSpPr>
            <p:cNvPr id="81"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247;p23"/>
          <p:cNvSpPr/>
          <p:nvPr/>
        </p:nvSpPr>
        <p:spPr>
          <a:xfrm>
            <a:off x="1122815" y="3481209"/>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248;p23"/>
          <p:cNvGrpSpPr/>
          <p:nvPr/>
        </p:nvGrpSpPr>
        <p:grpSpPr>
          <a:xfrm>
            <a:off x="3383713" y="1747672"/>
            <a:ext cx="432964" cy="431586"/>
            <a:chOff x="5812000" y="2553488"/>
            <a:chExt cx="769850" cy="767400"/>
          </a:xfrm>
        </p:grpSpPr>
        <p:sp>
          <p:nvSpPr>
            <p:cNvPr id="91"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36" name="Google Shape;299;p26"/>
          <p:cNvSpPr/>
          <p:nvPr/>
        </p:nvSpPr>
        <p:spPr>
          <a:xfrm rot="16200000">
            <a:off x="3858907" y="1204912"/>
            <a:ext cx="1634929" cy="2928471"/>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00;p26"/>
          <p:cNvSpPr/>
          <p:nvPr/>
        </p:nvSpPr>
        <p:spPr>
          <a:xfrm rot="16200000">
            <a:off x="3997989" y="1501199"/>
            <a:ext cx="1176630" cy="2335898"/>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01;p26"/>
          <p:cNvSpPr/>
          <p:nvPr/>
        </p:nvSpPr>
        <p:spPr>
          <a:xfrm rot="16200000">
            <a:off x="5811002" y="2579984"/>
            <a:ext cx="272856" cy="224386"/>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3732293" y="2080833"/>
            <a:ext cx="1888155" cy="1077218"/>
          </a:xfrm>
          <a:prstGeom prst="rect">
            <a:avLst/>
          </a:prstGeom>
        </p:spPr>
        <p:txBody>
          <a:bodyPr wrap="square">
            <a:spAutoFit/>
          </a:bodyPr>
          <a:lstStyle/>
          <a:p>
            <a:r>
              <a:rPr lang="en-US" sz="3200" b="1" smtClean="0">
                <a:solidFill>
                  <a:schemeClr val="bg1"/>
                </a:solidFill>
                <a:latin typeface="Times New Roman" panose="02020603050405020304" pitchFamily="18" charset="0"/>
                <a:cs typeface="Times New Roman" panose="02020603050405020304" pitchFamily="18" charset="0"/>
              </a:rPr>
              <a:t>Quản lý bán hàng </a:t>
            </a:r>
            <a:endParaRPr lang="en-US" sz="3200" b="1">
              <a:solidFill>
                <a:schemeClr val="bg1"/>
              </a:solidFill>
            </a:endParaRPr>
          </a:p>
        </p:txBody>
      </p:sp>
      <p:sp>
        <p:nvSpPr>
          <p:cNvPr id="140" name="Google Shape;691;p34"/>
          <p:cNvSpPr txBox="1">
            <a:spLocks noGrp="1"/>
          </p:cNvSpPr>
          <p:nvPr>
            <p:ph type="ctrTitle" idx="4294967295"/>
          </p:nvPr>
        </p:nvSpPr>
        <p:spPr>
          <a:xfrm>
            <a:off x="766574" y="1335590"/>
            <a:ext cx="1525729" cy="8277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smtClean="0">
                <a:latin typeface="Times New Roman" panose="02020603050405020304" pitchFamily="18" charset="0"/>
                <a:cs typeface="Times New Roman" panose="02020603050405020304" pitchFamily="18" charset="0"/>
              </a:rPr>
              <a:t>Số lượng sản phẩm lớn</a:t>
            </a:r>
            <a:endParaRPr sz="1800">
              <a:latin typeface="Times New Roman" panose="02020603050405020304" pitchFamily="18" charset="0"/>
              <a:cs typeface="Times New Roman" panose="02020603050405020304" pitchFamily="18" charset="0"/>
            </a:endParaRPr>
          </a:p>
        </p:txBody>
      </p:sp>
      <p:sp>
        <p:nvSpPr>
          <p:cNvPr id="141" name="TextBox 140">
            <a:extLst>
              <a:ext uri="{FF2B5EF4-FFF2-40B4-BE49-F238E27FC236}">
                <a16:creationId xmlns:a16="http://schemas.microsoft.com/office/drawing/2014/main" id="{04842C31-3C8C-75E9-9DB4-0EEA7F4B4F22}"/>
              </a:ext>
            </a:extLst>
          </p:cNvPr>
          <p:cNvSpPr txBox="1"/>
          <p:nvPr/>
        </p:nvSpPr>
        <p:spPr>
          <a:xfrm>
            <a:off x="3732293" y="301368"/>
            <a:ext cx="1670650" cy="1200329"/>
          </a:xfrm>
          <a:prstGeom prst="rect">
            <a:avLst/>
          </a:prstGeom>
          <a:noFill/>
        </p:spPr>
        <p:txBody>
          <a:bodyPr wrap="square" rtlCol="0">
            <a:spAutoFit/>
          </a:bodyPr>
          <a:lstStyle/>
          <a:p>
            <a:r>
              <a:rPr lang="vi-VN" sz="1800" dirty="0">
                <a:solidFill>
                  <a:schemeClr val="bg1"/>
                </a:solidFill>
                <a:latin typeface="+mj-lt"/>
              </a:rPr>
              <a:t>Công tác quản lý thủ công phức tạp và tốn nhiều thời gian</a:t>
            </a:r>
            <a:endParaRPr lang="en-US" sz="1800" dirty="0">
              <a:solidFill>
                <a:schemeClr val="bg1"/>
              </a:solidFill>
              <a:latin typeface="+mj-lt"/>
            </a:endParaRPr>
          </a:p>
        </p:txBody>
      </p:sp>
      <p:sp>
        <p:nvSpPr>
          <p:cNvPr id="142" name="Google Shape;691;p34"/>
          <p:cNvSpPr txBox="1">
            <a:spLocks noGrp="1"/>
          </p:cNvSpPr>
          <p:nvPr>
            <p:ph type="ctrTitle" idx="4294967295"/>
          </p:nvPr>
        </p:nvSpPr>
        <p:spPr>
          <a:xfrm>
            <a:off x="820433" y="3072740"/>
            <a:ext cx="1525729" cy="10011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smtClean="0">
                <a:latin typeface="Times New Roman" panose="02020603050405020304" pitchFamily="18" charset="0"/>
                <a:cs typeface="Times New Roman" panose="02020603050405020304" pitchFamily="18" charset="0"/>
              </a:rPr>
              <a:t>Công nghệ ngày càng phát triển</a:t>
            </a:r>
            <a:endParaRPr sz="1800">
              <a:latin typeface="Times New Roman" panose="02020603050405020304" pitchFamily="18" charset="0"/>
              <a:cs typeface="Times New Roman" panose="02020603050405020304" pitchFamily="18" charset="0"/>
            </a:endParaRPr>
          </a:p>
        </p:txBody>
      </p:sp>
      <p:sp>
        <p:nvSpPr>
          <p:cNvPr id="143" name="Google Shape;691;p34"/>
          <p:cNvSpPr txBox="1">
            <a:spLocks noGrp="1"/>
          </p:cNvSpPr>
          <p:nvPr>
            <p:ph type="ctrTitle" idx="4294967295"/>
          </p:nvPr>
        </p:nvSpPr>
        <p:spPr>
          <a:xfrm>
            <a:off x="7006581" y="2080833"/>
            <a:ext cx="2010080" cy="13120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smtClean="0">
                <a:latin typeface="Times New Roman" panose="02020603050405020304" pitchFamily="18" charset="0"/>
                <a:cs typeface="Times New Roman" panose="02020603050405020304" pitchFamily="18" charset="0"/>
              </a:rPr>
              <a:t>Danh mục sản phẩm quá nhiều, khó tra cứu và xác định giá bán</a:t>
            </a:r>
            <a:endParaRPr sz="1800">
              <a:latin typeface="Times New Roman" panose="02020603050405020304" pitchFamily="18" charset="0"/>
              <a:cs typeface="Times New Roman" panose="02020603050405020304" pitchFamily="18" charset="0"/>
            </a:endParaRPr>
          </a:p>
        </p:txBody>
      </p:sp>
      <p:sp>
        <p:nvSpPr>
          <p:cNvPr id="144" name="Google Shape;691;p34"/>
          <p:cNvSpPr txBox="1">
            <a:spLocks noGrp="1"/>
          </p:cNvSpPr>
          <p:nvPr>
            <p:ph type="ctrTitle" idx="4294967295"/>
          </p:nvPr>
        </p:nvSpPr>
        <p:spPr>
          <a:xfrm>
            <a:off x="3671330" y="3831460"/>
            <a:ext cx="2010080" cy="13120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smtClean="0">
                <a:latin typeface="Times New Roman" panose="02020603050405020304" pitchFamily="18" charset="0"/>
                <a:cs typeface="Times New Roman" panose="02020603050405020304" pitchFamily="18" charset="0"/>
              </a:rPr>
              <a:t>Lập hóa đơn thủ công chậm và thiếu chuyên nghiệp, dẫn đến sai xót</a:t>
            </a:r>
            <a:endParaRPr sz="1800">
              <a:latin typeface="Times New Roman" panose="02020603050405020304" pitchFamily="18" charset="0"/>
              <a:cs typeface="Times New Roman" panose="02020603050405020304" pitchFamily="18" charset="0"/>
            </a:endParaRPr>
          </a:p>
        </p:txBody>
      </p:sp>
      <p:cxnSp>
        <p:nvCxnSpPr>
          <p:cNvPr id="5" name="Curved Connector 4"/>
          <p:cNvCxnSpPr>
            <a:endCxn id="140" idx="3"/>
          </p:cNvCxnSpPr>
          <p:nvPr/>
        </p:nvCxnSpPr>
        <p:spPr>
          <a:xfrm rot="10800000">
            <a:off x="2292303" y="1749463"/>
            <a:ext cx="994882" cy="89368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p:cNvCxnSpPr>
            <a:endCxn id="142" idx="3"/>
          </p:cNvCxnSpPr>
          <p:nvPr/>
        </p:nvCxnSpPr>
        <p:spPr>
          <a:xfrm rot="10800000" flipV="1">
            <a:off x="2346163" y="2987990"/>
            <a:ext cx="999777" cy="5853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rot="5400000">
            <a:off x="4485417" y="3362859"/>
            <a:ext cx="644572" cy="4801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rot="10800000">
            <a:off x="4282070" y="1400142"/>
            <a:ext cx="617033" cy="5939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a:off x="5885423" y="2469035"/>
            <a:ext cx="1121158" cy="4408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Google Shape;302;p26"/>
          <p:cNvSpPr/>
          <p:nvPr/>
        </p:nvSpPr>
        <p:spPr>
          <a:xfrm flipH="1">
            <a:off x="3302880" y="2469035"/>
            <a:ext cx="45719" cy="359570"/>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txBox="1">
            <a:spLocks noGrp="1"/>
          </p:cNvSpPr>
          <p:nvPr>
            <p:ph type="ctrTitle" idx="4294967295"/>
          </p:nvPr>
        </p:nvSpPr>
        <p:spPr>
          <a:xfrm>
            <a:off x="3828498" y="0"/>
            <a:ext cx="1527545" cy="10486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smtClean="0">
                <a:latin typeface="Times New Roman" panose="02020603050405020304" pitchFamily="18" charset="0"/>
                <a:cs typeface="Times New Roman" panose="02020603050405020304" pitchFamily="18" charset="0"/>
              </a:rPr>
              <a:t>Phân quyền tùy theo nhu cầu sử dụng</a:t>
            </a:r>
            <a:endParaRPr sz="1800">
              <a:latin typeface="Times New Roman" panose="02020603050405020304" pitchFamily="18" charset="0"/>
              <a:cs typeface="Times New Roman" panose="02020603050405020304" pitchFamily="18" charset="0"/>
            </a:endParaRPr>
          </a:p>
        </p:txBody>
      </p:sp>
      <p:sp>
        <p:nvSpPr>
          <p:cNvPr id="35" name="Google Shape;1003;p37"/>
          <p:cNvSpPr txBox="1">
            <a:spLocks/>
          </p:cNvSpPr>
          <p:nvPr/>
        </p:nvSpPr>
        <p:spPr>
          <a:xfrm>
            <a:off x="2771900" y="2026077"/>
            <a:ext cx="3695376" cy="15857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b="1" smtClean="0">
                <a:latin typeface="Times New Roman" panose="02020603050405020304" pitchFamily="18" charset="0"/>
                <a:cs typeface="Times New Roman" panose="02020603050405020304" pitchFamily="18" charset="0"/>
              </a:rPr>
              <a:t>Phần mềm quản lý bán hàng cần có những chức năng gì?</a:t>
            </a:r>
            <a:endParaRPr lang="en-US" b="1">
              <a:latin typeface="Times New Roman" panose="02020603050405020304" pitchFamily="18" charset="0"/>
              <a:cs typeface="Times New Roman" panose="02020603050405020304" pitchFamily="18" charset="0"/>
            </a:endParaRPr>
          </a:p>
        </p:txBody>
      </p:sp>
      <p:sp>
        <p:nvSpPr>
          <p:cNvPr id="41" name="Google Shape;691;p34"/>
          <p:cNvSpPr txBox="1">
            <a:spLocks noGrp="1"/>
          </p:cNvSpPr>
          <p:nvPr>
            <p:ph type="ctrTitle" idx="4294967295"/>
          </p:nvPr>
        </p:nvSpPr>
        <p:spPr>
          <a:xfrm>
            <a:off x="7453609" y="2165920"/>
            <a:ext cx="1064100" cy="6199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smtClean="0">
                <a:latin typeface="Times New Roman" panose="02020603050405020304" pitchFamily="18" charset="0"/>
                <a:cs typeface="Times New Roman" panose="02020603050405020304" pitchFamily="18" charset="0"/>
              </a:rPr>
              <a:t>Quản lý hàng hóa</a:t>
            </a:r>
            <a:endParaRPr sz="1800">
              <a:latin typeface="Times New Roman" panose="02020603050405020304" pitchFamily="18" charset="0"/>
              <a:cs typeface="Times New Roman" panose="02020603050405020304" pitchFamily="18" charset="0"/>
            </a:endParaRPr>
          </a:p>
        </p:txBody>
      </p:sp>
      <p:sp>
        <p:nvSpPr>
          <p:cNvPr id="42" name="Google Shape;691;p34"/>
          <p:cNvSpPr txBox="1">
            <a:spLocks noGrp="1"/>
          </p:cNvSpPr>
          <p:nvPr>
            <p:ph type="ctrTitle" idx="4294967295"/>
          </p:nvPr>
        </p:nvSpPr>
        <p:spPr>
          <a:xfrm>
            <a:off x="7340993" y="792899"/>
            <a:ext cx="1292793" cy="6199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smtClean="0">
                <a:latin typeface="Times New Roman" panose="02020603050405020304" pitchFamily="18" charset="0"/>
                <a:cs typeface="Times New Roman" panose="02020603050405020304" pitchFamily="18" charset="0"/>
              </a:rPr>
              <a:t>Quản lý khách hàng</a:t>
            </a:r>
            <a:endParaRPr sz="1800">
              <a:latin typeface="Times New Roman" panose="02020603050405020304" pitchFamily="18" charset="0"/>
              <a:cs typeface="Times New Roman" panose="02020603050405020304" pitchFamily="18" charset="0"/>
            </a:endParaRPr>
          </a:p>
        </p:txBody>
      </p:sp>
      <p:sp>
        <p:nvSpPr>
          <p:cNvPr id="44" name="Google Shape;691;p34"/>
          <p:cNvSpPr txBox="1">
            <a:spLocks noGrp="1"/>
          </p:cNvSpPr>
          <p:nvPr>
            <p:ph type="ctrTitle" idx="4294967295"/>
          </p:nvPr>
        </p:nvSpPr>
        <p:spPr>
          <a:xfrm>
            <a:off x="458212" y="3368049"/>
            <a:ext cx="1393153" cy="6199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smtClean="0">
                <a:latin typeface="Times New Roman" panose="02020603050405020304" pitchFamily="18" charset="0"/>
                <a:cs typeface="Times New Roman" panose="02020603050405020304" pitchFamily="18" charset="0"/>
              </a:rPr>
              <a:t>Q</a:t>
            </a:r>
            <a:r>
              <a:rPr lang="en-US" sz="1800" smtClean="0">
                <a:latin typeface="Times New Roman" panose="02020603050405020304" pitchFamily="18" charset="0"/>
                <a:cs typeface="Times New Roman" panose="02020603050405020304" pitchFamily="18" charset="0"/>
              </a:rPr>
              <a:t>u</a:t>
            </a:r>
            <a:r>
              <a:rPr lang="es" sz="1800" smtClean="0">
                <a:latin typeface="Times New Roman" panose="02020603050405020304" pitchFamily="18" charset="0"/>
                <a:cs typeface="Times New Roman" panose="02020603050405020304" pitchFamily="18" charset="0"/>
              </a:rPr>
              <a:t>ản lý nhập hàng</a:t>
            </a:r>
            <a:endParaRPr sz="1800">
              <a:latin typeface="Times New Roman" panose="02020603050405020304" pitchFamily="18" charset="0"/>
              <a:cs typeface="Times New Roman" panose="02020603050405020304" pitchFamily="18" charset="0"/>
            </a:endParaRPr>
          </a:p>
        </p:txBody>
      </p:sp>
      <p:sp>
        <p:nvSpPr>
          <p:cNvPr id="45" name="Google Shape;691;p34"/>
          <p:cNvSpPr txBox="1">
            <a:spLocks noGrp="1"/>
          </p:cNvSpPr>
          <p:nvPr>
            <p:ph type="ctrTitle" idx="4294967295"/>
          </p:nvPr>
        </p:nvSpPr>
        <p:spPr>
          <a:xfrm>
            <a:off x="7453609" y="3363935"/>
            <a:ext cx="1064100" cy="6199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smtClean="0">
                <a:latin typeface="Times New Roman" panose="02020603050405020304" pitchFamily="18" charset="0"/>
                <a:cs typeface="Times New Roman" panose="02020603050405020304" pitchFamily="18" charset="0"/>
              </a:rPr>
              <a:t>Q</a:t>
            </a:r>
            <a:r>
              <a:rPr lang="en-US" sz="1800" smtClean="0">
                <a:latin typeface="Times New Roman" panose="02020603050405020304" pitchFamily="18" charset="0"/>
                <a:cs typeface="Times New Roman" panose="02020603050405020304" pitchFamily="18" charset="0"/>
              </a:rPr>
              <a:t>u</a:t>
            </a:r>
            <a:r>
              <a:rPr lang="es" sz="1800" smtClean="0">
                <a:latin typeface="Times New Roman" panose="02020603050405020304" pitchFamily="18" charset="0"/>
                <a:cs typeface="Times New Roman" panose="02020603050405020304" pitchFamily="18" charset="0"/>
              </a:rPr>
              <a:t>ản lý bán hàng</a:t>
            </a:r>
            <a:endParaRPr sz="1800">
              <a:latin typeface="Times New Roman" panose="02020603050405020304" pitchFamily="18" charset="0"/>
              <a:cs typeface="Times New Roman" panose="02020603050405020304" pitchFamily="18" charset="0"/>
            </a:endParaRPr>
          </a:p>
        </p:txBody>
      </p:sp>
      <p:sp>
        <p:nvSpPr>
          <p:cNvPr id="46" name="Google Shape;691;p34"/>
          <p:cNvSpPr txBox="1">
            <a:spLocks noGrp="1"/>
          </p:cNvSpPr>
          <p:nvPr>
            <p:ph type="ctrTitle" idx="4294967295"/>
          </p:nvPr>
        </p:nvSpPr>
        <p:spPr>
          <a:xfrm>
            <a:off x="622739" y="2165920"/>
            <a:ext cx="1064100" cy="6199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smtClean="0">
                <a:latin typeface="Times New Roman" panose="02020603050405020304" pitchFamily="18" charset="0"/>
                <a:cs typeface="Times New Roman" panose="02020603050405020304" pitchFamily="18" charset="0"/>
              </a:rPr>
              <a:t>Quản lý bảo hành</a:t>
            </a:r>
            <a:endParaRPr sz="1800">
              <a:latin typeface="Times New Roman" panose="02020603050405020304" pitchFamily="18" charset="0"/>
              <a:cs typeface="Times New Roman" panose="02020603050405020304" pitchFamily="18" charset="0"/>
            </a:endParaRPr>
          </a:p>
        </p:txBody>
      </p:sp>
      <p:sp>
        <p:nvSpPr>
          <p:cNvPr id="51" name="Google Shape;691;p34"/>
          <p:cNvSpPr txBox="1">
            <a:spLocks noGrp="1"/>
          </p:cNvSpPr>
          <p:nvPr>
            <p:ph type="ctrTitle" idx="4294967295"/>
          </p:nvPr>
        </p:nvSpPr>
        <p:spPr>
          <a:xfrm>
            <a:off x="622739" y="792899"/>
            <a:ext cx="1064100" cy="6199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smtClean="0">
                <a:latin typeface="Times New Roman" panose="02020603050405020304" pitchFamily="18" charset="0"/>
                <a:cs typeface="Times New Roman" panose="02020603050405020304" pitchFamily="18" charset="0"/>
              </a:rPr>
              <a:t>Thống kê báo cáo</a:t>
            </a:r>
            <a:endParaRPr sz="1800">
              <a:latin typeface="Times New Roman" panose="02020603050405020304" pitchFamily="18" charset="0"/>
              <a:cs typeface="Times New Roman" panose="02020603050405020304" pitchFamily="18" charset="0"/>
            </a:endParaRPr>
          </a:p>
        </p:txBody>
      </p:sp>
      <p:cxnSp>
        <p:nvCxnSpPr>
          <p:cNvPr id="27" name="Curved Connector 26"/>
          <p:cNvCxnSpPr>
            <a:endCxn id="51" idx="3"/>
          </p:cNvCxnSpPr>
          <p:nvPr/>
        </p:nvCxnSpPr>
        <p:spPr>
          <a:xfrm rot="10800000">
            <a:off x="1686840" y="1102887"/>
            <a:ext cx="869673" cy="67387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endCxn id="46" idx="3"/>
          </p:cNvCxnSpPr>
          <p:nvPr/>
        </p:nvCxnSpPr>
        <p:spPr>
          <a:xfrm rot="10800000" flipV="1">
            <a:off x="1686840" y="2417411"/>
            <a:ext cx="959717" cy="5849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endCxn id="44" idx="3"/>
          </p:cNvCxnSpPr>
          <p:nvPr/>
        </p:nvCxnSpPr>
        <p:spPr>
          <a:xfrm rot="10800000" flipV="1">
            <a:off x="1851365" y="3106194"/>
            <a:ext cx="730762" cy="57184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p:cNvCxnSpPr/>
          <p:nvPr/>
        </p:nvCxnSpPr>
        <p:spPr>
          <a:xfrm rot="5400000" flipH="1" flipV="1">
            <a:off x="4099680" y="933223"/>
            <a:ext cx="617034" cy="57995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p:nvPr/>
        </p:nvCxnSpPr>
        <p:spPr>
          <a:xfrm flipV="1">
            <a:off x="6534615" y="1102886"/>
            <a:ext cx="918994" cy="8002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0" name="Curved Connector 639"/>
          <p:cNvCxnSpPr/>
          <p:nvPr/>
        </p:nvCxnSpPr>
        <p:spPr>
          <a:xfrm>
            <a:off x="6467276" y="2349190"/>
            <a:ext cx="1041212" cy="2527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4" name="Curved Connector 643"/>
          <p:cNvCxnSpPr/>
          <p:nvPr/>
        </p:nvCxnSpPr>
        <p:spPr>
          <a:xfrm>
            <a:off x="6534615" y="3106194"/>
            <a:ext cx="1085385" cy="6257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pSp>
        <p:nvGrpSpPr>
          <p:cNvPr id="265" name="Google Shape;265;p24"/>
          <p:cNvGrpSpPr/>
          <p:nvPr/>
        </p:nvGrpSpPr>
        <p:grpSpPr>
          <a:xfrm>
            <a:off x="322231" y="1373025"/>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259555" y="3170048"/>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
        <p:nvSpPr>
          <p:cNvPr id="14" name="Google Shape;296;p26"/>
          <p:cNvSpPr txBox="1">
            <a:spLocks/>
          </p:cNvSpPr>
          <p:nvPr/>
        </p:nvSpPr>
        <p:spPr>
          <a:xfrm>
            <a:off x="2356784" y="960910"/>
            <a:ext cx="7207282" cy="13627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sz="4400" smtClean="0"/>
              <a:t>PHÂN TÍCH VÀ THIẾT KẾ</a:t>
            </a:r>
            <a:endParaRPr lang="en-US" sz="4400"/>
          </a:p>
        </p:txBody>
      </p:sp>
      <p:sp>
        <p:nvSpPr>
          <p:cNvPr id="15" name="Google Shape;297;p26"/>
          <p:cNvSpPr txBox="1">
            <a:spLocks noGrp="1"/>
          </p:cNvSpPr>
          <p:nvPr>
            <p:ph type="subTitle" idx="1"/>
          </p:nvPr>
        </p:nvSpPr>
        <p:spPr>
          <a:xfrm>
            <a:off x="4606181" y="2456198"/>
            <a:ext cx="3457500" cy="1420500"/>
          </a:xfrm>
          <a:prstGeom prst="rect">
            <a:avLst/>
          </a:prstGeom>
        </p:spPr>
        <p:txBody>
          <a:bodyPr spcFirstLastPara="1" wrap="square" lIns="91425" tIns="91425" rIns="91425" bIns="91425" anchor="t" anchorCtr="0">
            <a:noAutofit/>
          </a:bodyPr>
          <a:lstStyle/>
          <a:p>
            <a:pPr marL="0" lvl="0" indent="0" algn="ctr"/>
            <a:r>
              <a:rPr lang="en" sz="10000" b="1" smtClean="0">
                <a:latin typeface="Arial"/>
                <a:ea typeface="Arial"/>
                <a:cs typeface="Arial"/>
                <a:sym typeface="Arial"/>
              </a:rPr>
              <a:t>02</a:t>
            </a:r>
            <a:endParaRPr lang="en" sz="10000" b="1">
              <a:latin typeface="Arial"/>
              <a:ea typeface="Arial"/>
              <a:cs typeface="Arial"/>
              <a:sym typeface="Arial"/>
            </a:endParaRPr>
          </a:p>
        </p:txBody>
      </p:sp>
      <p:cxnSp>
        <p:nvCxnSpPr>
          <p:cNvPr id="16" name="Google Shape;298;p26"/>
          <p:cNvCxnSpPr/>
          <p:nvPr/>
        </p:nvCxnSpPr>
        <p:spPr>
          <a:xfrm>
            <a:off x="4695600" y="2283688"/>
            <a:ext cx="44484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112297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175" y="193230"/>
            <a:ext cx="3118161"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MÔ HÌNH PHÂN CẤP CHỨC NĂNG</a:t>
            </a:r>
            <a:endParaRPr lang="vi-VN">
              <a:solidFill>
                <a:schemeClr val="bg1"/>
              </a:solidFill>
              <a:ea typeface="SimSun" panose="02010600030101010101" pitchFamily="2" charset="-122"/>
              <a:cs typeface="Times New Roman" panose="02020603050405020304" pitchFamily="18" charset="0"/>
            </a:endParaRPr>
          </a:p>
        </p:txBody>
      </p:sp>
      <p:sp>
        <p:nvSpPr>
          <p:cNvPr id="6" name="Rounded Rectangle 5"/>
          <p:cNvSpPr/>
          <p:nvPr/>
        </p:nvSpPr>
        <p:spPr>
          <a:xfrm>
            <a:off x="3024363" y="721112"/>
            <a:ext cx="3687336" cy="46091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TextBox 6"/>
          <p:cNvSpPr txBox="1"/>
          <p:nvPr/>
        </p:nvSpPr>
        <p:spPr>
          <a:xfrm>
            <a:off x="3232855" y="801779"/>
            <a:ext cx="3446777" cy="307777"/>
          </a:xfrm>
          <a:prstGeom prst="rect">
            <a:avLst/>
          </a:prstGeom>
          <a:noFill/>
        </p:spPr>
        <p:txBody>
          <a:bodyPr wrap="none" rtlCol="0">
            <a:spAutoFit/>
          </a:bodyPr>
          <a:lstStyle/>
          <a:p>
            <a:r>
              <a:rPr lang="en-US" smtClean="0">
                <a:solidFill>
                  <a:schemeClr val="bg1"/>
                </a:solidFill>
                <a:latin typeface="Times New Roman" panose="02020603050405020304" pitchFamily="18" charset="0"/>
                <a:cs typeface="Times New Roman" panose="02020603050405020304" pitchFamily="18" charset="0"/>
              </a:rPr>
              <a:t>CHƯƠNG TRÌNH QUẢN LÝ BÁN HÀNG</a:t>
            </a:r>
            <a:endParaRPr lang="en-US">
              <a:solidFill>
                <a:schemeClr val="bg1"/>
              </a:solidFill>
              <a:latin typeface="Times New Roman" panose="02020603050405020304" pitchFamily="18" charset="0"/>
              <a:cs typeface="Times New Roman" panose="02020603050405020304" pitchFamily="18" charset="0"/>
            </a:endParaRPr>
          </a:p>
        </p:txBody>
      </p:sp>
      <p:sp>
        <p:nvSpPr>
          <p:cNvPr id="8" name="Rounded Rectangle 7"/>
          <p:cNvSpPr/>
          <p:nvPr/>
        </p:nvSpPr>
        <p:spPr>
          <a:xfrm>
            <a:off x="4328239" y="1579757"/>
            <a:ext cx="1079585" cy="46091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TextBox 9"/>
          <p:cNvSpPr txBox="1"/>
          <p:nvPr/>
        </p:nvSpPr>
        <p:spPr>
          <a:xfrm>
            <a:off x="4521622" y="1656327"/>
            <a:ext cx="692818" cy="307777"/>
          </a:xfrm>
          <a:prstGeom prst="rect">
            <a:avLst/>
          </a:prstGeom>
          <a:noFill/>
        </p:spPr>
        <p:txBody>
          <a:bodyPr wrap="none" rtlCol="0">
            <a:spAutoFit/>
          </a:bodyPr>
          <a:lstStyle/>
          <a:p>
            <a:r>
              <a:rPr lang="en-US" smtClean="0">
                <a:solidFill>
                  <a:schemeClr val="bg1"/>
                </a:solidFill>
              </a:rPr>
              <a:t>Admin</a:t>
            </a:r>
            <a:endParaRPr lang="en-US">
              <a:solidFill>
                <a:schemeClr val="bg1"/>
              </a:solidFill>
            </a:endParaRPr>
          </a:p>
        </p:txBody>
      </p:sp>
      <p:sp>
        <p:nvSpPr>
          <p:cNvPr id="11" name="Rounded Rectangle 10"/>
          <p:cNvSpPr/>
          <p:nvPr/>
        </p:nvSpPr>
        <p:spPr>
          <a:xfrm>
            <a:off x="944669" y="2787807"/>
            <a:ext cx="1079585" cy="46091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ounded Rectangle 11"/>
          <p:cNvSpPr/>
          <p:nvPr/>
        </p:nvSpPr>
        <p:spPr>
          <a:xfrm>
            <a:off x="2280432" y="2787807"/>
            <a:ext cx="1079585" cy="46091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ounded Rectangle 12"/>
          <p:cNvSpPr/>
          <p:nvPr/>
        </p:nvSpPr>
        <p:spPr>
          <a:xfrm>
            <a:off x="3610911" y="2787807"/>
            <a:ext cx="1079585" cy="46091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ounded Rectangle 13"/>
          <p:cNvSpPr/>
          <p:nvPr/>
        </p:nvSpPr>
        <p:spPr>
          <a:xfrm>
            <a:off x="4928290" y="2787807"/>
            <a:ext cx="1079585" cy="46091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Rounded Rectangle 14"/>
          <p:cNvSpPr/>
          <p:nvPr/>
        </p:nvSpPr>
        <p:spPr>
          <a:xfrm>
            <a:off x="6320011" y="2787807"/>
            <a:ext cx="1214793" cy="46091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 name="Rounded Rectangle 15"/>
          <p:cNvSpPr/>
          <p:nvPr/>
        </p:nvSpPr>
        <p:spPr>
          <a:xfrm>
            <a:off x="7711732" y="2787807"/>
            <a:ext cx="1079585" cy="46091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Rounded Rectangle 16"/>
          <p:cNvSpPr/>
          <p:nvPr/>
        </p:nvSpPr>
        <p:spPr>
          <a:xfrm>
            <a:off x="1491896" y="3997709"/>
            <a:ext cx="1079585" cy="46091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Rounded Rectangle 17"/>
          <p:cNvSpPr/>
          <p:nvPr/>
        </p:nvSpPr>
        <p:spPr>
          <a:xfrm>
            <a:off x="277978" y="3997709"/>
            <a:ext cx="1079585" cy="46091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TextBox 18"/>
          <p:cNvSpPr txBox="1"/>
          <p:nvPr/>
        </p:nvSpPr>
        <p:spPr>
          <a:xfrm>
            <a:off x="988972" y="2864377"/>
            <a:ext cx="990977" cy="307777"/>
          </a:xfrm>
          <a:prstGeom prst="rect">
            <a:avLst/>
          </a:prstGeom>
          <a:noFill/>
        </p:spPr>
        <p:txBody>
          <a:bodyPr wrap="none" rtlCol="0">
            <a:spAutoFit/>
          </a:bodyPr>
          <a:lstStyle/>
          <a:p>
            <a:r>
              <a:rPr lang="en-US" smtClean="0">
                <a:solidFill>
                  <a:schemeClr val="bg1"/>
                </a:solidFill>
              </a:rPr>
              <a:t>Nhân viên</a:t>
            </a:r>
            <a:endParaRPr lang="en-US">
              <a:solidFill>
                <a:schemeClr val="bg1"/>
              </a:solidFill>
            </a:endParaRPr>
          </a:p>
        </p:txBody>
      </p:sp>
      <p:sp>
        <p:nvSpPr>
          <p:cNvPr id="20" name="TextBox 19"/>
          <p:cNvSpPr txBox="1"/>
          <p:nvPr/>
        </p:nvSpPr>
        <p:spPr>
          <a:xfrm>
            <a:off x="284674" y="4074278"/>
            <a:ext cx="1140056" cy="307777"/>
          </a:xfrm>
          <a:prstGeom prst="rect">
            <a:avLst/>
          </a:prstGeom>
          <a:noFill/>
        </p:spPr>
        <p:txBody>
          <a:bodyPr wrap="none" rtlCol="0">
            <a:spAutoFit/>
          </a:bodyPr>
          <a:lstStyle/>
          <a:p>
            <a:r>
              <a:rPr lang="en-US" smtClean="0">
                <a:solidFill>
                  <a:schemeClr val="bg1"/>
                </a:solidFill>
              </a:rPr>
              <a:t>Khách hàng</a:t>
            </a:r>
            <a:endParaRPr lang="en-US">
              <a:solidFill>
                <a:schemeClr val="bg1"/>
              </a:solidFill>
            </a:endParaRPr>
          </a:p>
        </p:txBody>
      </p:sp>
      <p:sp>
        <p:nvSpPr>
          <p:cNvPr id="21" name="TextBox 20"/>
          <p:cNvSpPr txBox="1"/>
          <p:nvPr/>
        </p:nvSpPr>
        <p:spPr>
          <a:xfrm>
            <a:off x="7776073" y="2860280"/>
            <a:ext cx="950901" cy="307777"/>
          </a:xfrm>
          <a:prstGeom prst="rect">
            <a:avLst/>
          </a:prstGeom>
          <a:noFill/>
        </p:spPr>
        <p:txBody>
          <a:bodyPr wrap="none" rtlCol="0">
            <a:spAutoFit/>
          </a:bodyPr>
          <a:lstStyle/>
          <a:p>
            <a:r>
              <a:rPr lang="en-US" smtClean="0">
                <a:solidFill>
                  <a:schemeClr val="bg1"/>
                </a:solidFill>
              </a:rPr>
              <a:t>Bảo hành</a:t>
            </a:r>
            <a:endParaRPr lang="en-US">
              <a:solidFill>
                <a:schemeClr val="bg1"/>
              </a:solidFill>
            </a:endParaRPr>
          </a:p>
        </p:txBody>
      </p:sp>
      <p:sp>
        <p:nvSpPr>
          <p:cNvPr id="22" name="TextBox 21"/>
          <p:cNvSpPr txBox="1"/>
          <p:nvPr/>
        </p:nvSpPr>
        <p:spPr>
          <a:xfrm>
            <a:off x="6282839" y="2860280"/>
            <a:ext cx="1289135" cy="307777"/>
          </a:xfrm>
          <a:prstGeom prst="rect">
            <a:avLst/>
          </a:prstGeom>
          <a:noFill/>
        </p:spPr>
        <p:txBody>
          <a:bodyPr wrap="none" rtlCol="0">
            <a:spAutoFit/>
          </a:bodyPr>
          <a:lstStyle/>
          <a:p>
            <a:r>
              <a:rPr lang="en-US" smtClean="0">
                <a:solidFill>
                  <a:schemeClr val="bg1"/>
                </a:solidFill>
              </a:rPr>
              <a:t>Nhà cung cấp</a:t>
            </a:r>
            <a:endParaRPr lang="en-US">
              <a:solidFill>
                <a:schemeClr val="bg1"/>
              </a:solidFill>
            </a:endParaRPr>
          </a:p>
        </p:txBody>
      </p:sp>
      <p:sp>
        <p:nvSpPr>
          <p:cNvPr id="23" name="TextBox 22"/>
          <p:cNvSpPr txBox="1"/>
          <p:nvPr/>
        </p:nvSpPr>
        <p:spPr>
          <a:xfrm>
            <a:off x="4928290" y="2860281"/>
            <a:ext cx="1099981" cy="307777"/>
          </a:xfrm>
          <a:prstGeom prst="rect">
            <a:avLst/>
          </a:prstGeom>
          <a:noFill/>
        </p:spPr>
        <p:txBody>
          <a:bodyPr wrap="none" rtlCol="0">
            <a:spAutoFit/>
          </a:bodyPr>
          <a:lstStyle/>
          <a:p>
            <a:r>
              <a:rPr lang="en-US" smtClean="0">
                <a:solidFill>
                  <a:schemeClr val="bg1"/>
                </a:solidFill>
              </a:rPr>
              <a:t>Loại thiết bị</a:t>
            </a:r>
            <a:endParaRPr lang="en-US">
              <a:solidFill>
                <a:schemeClr val="bg1"/>
              </a:solidFill>
            </a:endParaRPr>
          </a:p>
        </p:txBody>
      </p:sp>
      <p:sp>
        <p:nvSpPr>
          <p:cNvPr id="24" name="TextBox 23"/>
          <p:cNvSpPr txBox="1"/>
          <p:nvPr/>
        </p:nvSpPr>
        <p:spPr>
          <a:xfrm>
            <a:off x="3654491" y="2860281"/>
            <a:ext cx="1005966" cy="307777"/>
          </a:xfrm>
          <a:prstGeom prst="rect">
            <a:avLst/>
          </a:prstGeom>
          <a:noFill/>
        </p:spPr>
        <p:txBody>
          <a:bodyPr wrap="square" rtlCol="0">
            <a:spAutoFit/>
          </a:bodyPr>
          <a:lstStyle/>
          <a:p>
            <a:pPr algn="ctr"/>
            <a:r>
              <a:rPr lang="en-US" smtClean="0">
                <a:solidFill>
                  <a:schemeClr val="bg1"/>
                </a:solidFill>
              </a:rPr>
              <a:t>Thiết bị</a:t>
            </a:r>
            <a:endParaRPr lang="en-US">
              <a:solidFill>
                <a:schemeClr val="bg1"/>
              </a:solidFill>
            </a:endParaRPr>
          </a:p>
        </p:txBody>
      </p:sp>
      <p:sp>
        <p:nvSpPr>
          <p:cNvPr id="25" name="TextBox 24"/>
          <p:cNvSpPr txBox="1"/>
          <p:nvPr/>
        </p:nvSpPr>
        <p:spPr>
          <a:xfrm>
            <a:off x="2323018" y="2860282"/>
            <a:ext cx="1059906" cy="307777"/>
          </a:xfrm>
          <a:prstGeom prst="rect">
            <a:avLst/>
          </a:prstGeom>
          <a:noFill/>
        </p:spPr>
        <p:txBody>
          <a:bodyPr wrap="none" rtlCol="0">
            <a:spAutoFit/>
          </a:bodyPr>
          <a:lstStyle/>
          <a:p>
            <a:r>
              <a:rPr lang="en-US" smtClean="0">
                <a:solidFill>
                  <a:schemeClr val="bg1"/>
                </a:solidFill>
              </a:rPr>
              <a:t>Nhập hàng</a:t>
            </a:r>
            <a:endParaRPr lang="en-US">
              <a:solidFill>
                <a:schemeClr val="bg1"/>
              </a:solidFill>
            </a:endParaRPr>
          </a:p>
        </p:txBody>
      </p:sp>
      <p:sp>
        <p:nvSpPr>
          <p:cNvPr id="26" name="TextBox 25"/>
          <p:cNvSpPr txBox="1"/>
          <p:nvPr/>
        </p:nvSpPr>
        <p:spPr>
          <a:xfrm>
            <a:off x="1556237" y="4074278"/>
            <a:ext cx="950901" cy="307777"/>
          </a:xfrm>
          <a:prstGeom prst="rect">
            <a:avLst/>
          </a:prstGeom>
          <a:noFill/>
        </p:spPr>
        <p:txBody>
          <a:bodyPr wrap="none" rtlCol="0">
            <a:spAutoFit/>
          </a:bodyPr>
          <a:lstStyle/>
          <a:p>
            <a:r>
              <a:rPr lang="en-US" smtClean="0">
                <a:solidFill>
                  <a:schemeClr val="bg1"/>
                </a:solidFill>
              </a:rPr>
              <a:t>Bán hàng</a:t>
            </a:r>
            <a:endParaRPr lang="en-US">
              <a:solidFill>
                <a:schemeClr val="bg1"/>
              </a:solidFill>
            </a:endParaRPr>
          </a:p>
        </p:txBody>
      </p:sp>
      <p:cxnSp>
        <p:nvCxnSpPr>
          <p:cNvPr id="36" name="Straight Connector 35"/>
          <p:cNvCxnSpPr>
            <a:stCxn id="6" idx="2"/>
            <a:endCxn id="8" idx="0"/>
          </p:cNvCxnSpPr>
          <p:nvPr/>
        </p:nvCxnSpPr>
        <p:spPr>
          <a:xfrm>
            <a:off x="4868031" y="1182030"/>
            <a:ext cx="1" cy="397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482641" y="2393422"/>
            <a:ext cx="67688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25190" y="3568390"/>
            <a:ext cx="1206499" cy="7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11" idx="0"/>
          </p:cNvCxnSpPr>
          <p:nvPr/>
        </p:nvCxnSpPr>
        <p:spPr>
          <a:xfrm>
            <a:off x="1482641" y="2393422"/>
            <a:ext cx="1821" cy="394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6" idx="0"/>
          </p:cNvCxnSpPr>
          <p:nvPr/>
        </p:nvCxnSpPr>
        <p:spPr>
          <a:xfrm flipV="1">
            <a:off x="8251525" y="2393422"/>
            <a:ext cx="377" cy="394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2" idx="0"/>
          </p:cNvCxnSpPr>
          <p:nvPr/>
        </p:nvCxnSpPr>
        <p:spPr>
          <a:xfrm flipH="1" flipV="1">
            <a:off x="2817541" y="2393422"/>
            <a:ext cx="2684" cy="394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3" idx="0"/>
          </p:cNvCxnSpPr>
          <p:nvPr/>
        </p:nvCxnSpPr>
        <p:spPr>
          <a:xfrm flipV="1">
            <a:off x="4150704" y="2393422"/>
            <a:ext cx="4984" cy="394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4" idx="0"/>
          </p:cNvCxnSpPr>
          <p:nvPr/>
        </p:nvCxnSpPr>
        <p:spPr>
          <a:xfrm flipV="1">
            <a:off x="5468083" y="2393422"/>
            <a:ext cx="3449" cy="394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5" idx="0"/>
          </p:cNvCxnSpPr>
          <p:nvPr/>
        </p:nvCxnSpPr>
        <p:spPr>
          <a:xfrm flipH="1" flipV="1">
            <a:off x="6916062" y="2393422"/>
            <a:ext cx="11346" cy="394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8" idx="2"/>
          </p:cNvCxnSpPr>
          <p:nvPr/>
        </p:nvCxnSpPr>
        <p:spPr>
          <a:xfrm flipH="1">
            <a:off x="4867424" y="2040675"/>
            <a:ext cx="608" cy="352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18" idx="0"/>
          </p:cNvCxnSpPr>
          <p:nvPr/>
        </p:nvCxnSpPr>
        <p:spPr>
          <a:xfrm flipH="1">
            <a:off x="817771" y="3568390"/>
            <a:ext cx="7419" cy="429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7" idx="0"/>
          </p:cNvCxnSpPr>
          <p:nvPr/>
        </p:nvCxnSpPr>
        <p:spPr>
          <a:xfrm flipH="1" flipV="1">
            <a:off x="2024254" y="3568390"/>
            <a:ext cx="7435" cy="429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1" idx="2"/>
          </p:cNvCxnSpPr>
          <p:nvPr/>
        </p:nvCxnSpPr>
        <p:spPr>
          <a:xfrm flipH="1">
            <a:off x="1482641" y="3248725"/>
            <a:ext cx="1821" cy="3196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584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2052" y="193230"/>
            <a:ext cx="2826415"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MÔ HÌNH QUAN NIỆM DỮ LIỆU</a:t>
            </a:r>
            <a:endParaRPr lang="vi-VN">
              <a:solidFill>
                <a:schemeClr val="bg1"/>
              </a:solidFill>
              <a:ea typeface="SimSun" panose="02010600030101010101" pitchFamily="2" charset="-122"/>
              <a:cs typeface="Times New Roman" panose="02020603050405020304" pitchFamily="18" charset="0"/>
            </a:endParaRPr>
          </a:p>
        </p:txBody>
      </p:sp>
      <p:pic>
        <p:nvPicPr>
          <p:cNvPr id="37" name="Picture 36"/>
          <p:cNvPicPr/>
          <p:nvPr/>
        </p:nvPicPr>
        <p:blipFill>
          <a:blip r:embed="rId2">
            <a:extLst>
              <a:ext uri="{28A0092B-C50C-407E-A947-70E740481C1C}">
                <a14:useLocalDpi xmlns:a14="http://schemas.microsoft.com/office/drawing/2010/main" val="0"/>
              </a:ext>
            </a:extLst>
          </a:blip>
          <a:stretch>
            <a:fillRect/>
          </a:stretch>
        </p:blipFill>
        <p:spPr>
          <a:xfrm>
            <a:off x="1665258" y="608727"/>
            <a:ext cx="5954741" cy="4439057"/>
          </a:xfrm>
          <a:prstGeom prst="rect">
            <a:avLst/>
          </a:prstGeom>
        </p:spPr>
      </p:pic>
    </p:spTree>
    <p:extLst>
      <p:ext uri="{BB962C8B-B14F-4D97-AF65-F5344CB8AC3E}">
        <p14:creationId xmlns:p14="http://schemas.microsoft.com/office/powerpoint/2010/main" val="8940726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2052" y="193230"/>
            <a:ext cx="2826415" cy="415498"/>
          </a:xfrm>
          <a:prstGeom prst="rect">
            <a:avLst/>
          </a:prstGeom>
        </p:spPr>
        <p:txBody>
          <a:bodyPr wrap="none">
            <a:spAutoFit/>
          </a:bodyPr>
          <a:lstStyle/>
          <a:p>
            <a:pPr algn="ctr">
              <a:lnSpc>
                <a:spcPct val="150000"/>
              </a:lnSpc>
            </a:pPr>
            <a:r>
              <a:rPr lang="en-US" b="1" smtClean="0">
                <a:solidFill>
                  <a:schemeClr val="bg1"/>
                </a:solidFill>
                <a:ea typeface="SimSun" panose="02010600030101010101" pitchFamily="2" charset="-122"/>
                <a:cs typeface="Times New Roman" panose="02020603050405020304" pitchFamily="18" charset="0"/>
              </a:rPr>
              <a:t>MÔ HÌNH QUAN NIỆM DỮ LIỆU</a:t>
            </a:r>
            <a:endParaRPr lang="vi-VN">
              <a:solidFill>
                <a:schemeClr val="bg1"/>
              </a:solidFill>
              <a:ea typeface="SimSun" panose="02010600030101010101" pitchFamily="2" charset="-122"/>
              <a:cs typeface="Times New Roman" panose="02020603050405020304" pitchFamily="18" charset="0"/>
            </a:endParaRPr>
          </a:p>
        </p:txBody>
      </p:sp>
      <p:pic>
        <p:nvPicPr>
          <p:cNvPr id="37" name="Picture 36"/>
          <p:cNvPicPr/>
          <p:nvPr/>
        </p:nvPicPr>
        <p:blipFill>
          <a:blip r:embed="rId2">
            <a:extLst>
              <a:ext uri="{28A0092B-C50C-407E-A947-70E740481C1C}">
                <a14:useLocalDpi xmlns:a14="http://schemas.microsoft.com/office/drawing/2010/main" val="0"/>
              </a:ext>
            </a:extLst>
          </a:blip>
          <a:stretch>
            <a:fillRect/>
          </a:stretch>
        </p:blipFill>
        <p:spPr>
          <a:xfrm>
            <a:off x="1665258" y="608727"/>
            <a:ext cx="5954741" cy="4439057"/>
          </a:xfrm>
          <a:prstGeom prst="rect">
            <a:avLst/>
          </a:prstGeom>
        </p:spPr>
      </p:pic>
    </p:spTree>
    <p:extLst>
      <p:ext uri="{BB962C8B-B14F-4D97-AF65-F5344CB8AC3E}">
        <p14:creationId xmlns:p14="http://schemas.microsoft.com/office/powerpoint/2010/main" val="2680285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TotalTime>
  <Words>589</Words>
  <Application>Microsoft Office PowerPoint</Application>
  <PresentationFormat>On-screen Show (16:9)</PresentationFormat>
  <Paragraphs>88</Paragraphs>
  <Slides>26</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Impact</vt:lpstr>
      <vt:lpstr>Roboto Mono Thin</vt:lpstr>
      <vt:lpstr>Times New Roman</vt:lpstr>
      <vt:lpstr>Roboto Black</vt:lpstr>
      <vt:lpstr>Arial</vt:lpstr>
      <vt:lpstr>Roboto Thin</vt:lpstr>
      <vt:lpstr>SimSun</vt:lpstr>
      <vt:lpstr>Roboto Light</vt:lpstr>
      <vt:lpstr>Bree Serif</vt:lpstr>
      <vt:lpstr>WEB PROPOSAL</vt:lpstr>
      <vt:lpstr>PowerPoint Presentation</vt:lpstr>
      <vt:lpstr>PHẦN MỀM QUẢN LÝ BÁN HÀNG CƠ BẢN</vt:lpstr>
      <vt:lpstr>TỔNG QUAN</vt:lpstr>
      <vt:lpstr>Số lượng sản phẩm lớn</vt:lpstr>
      <vt:lpstr>Phân quyền tùy theo nhu cầu sử dụng</vt:lpstr>
      <vt:lpstr>GOSTUDIO</vt:lpstr>
      <vt:lpstr>PowerPoint Presentation</vt:lpstr>
      <vt:lpstr>PowerPoint Presentation</vt:lpstr>
      <vt:lpstr>PowerPoint Presentation</vt:lpstr>
      <vt:lpstr>PowerPoint Presentation</vt:lpstr>
      <vt:lpstr>KẾT QUẢ ĐẠT ĐƯỢC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vt:lpstr>
      <vt:lpstr>XIN CHÂN THÀNH CẢM ƠN THẦY/CÔ VÀ CÁC BẠN SINH VIÊN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NgoTanLoi</dc:creator>
  <cp:lastModifiedBy>Acer</cp:lastModifiedBy>
  <cp:revision>46</cp:revision>
  <dcterms:modified xsi:type="dcterms:W3CDTF">2023-02-05T08:47:54Z</dcterms:modified>
</cp:coreProperties>
</file>